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2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3AA3E-BB31-8D36-026F-CA55B562A2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AFB761-3758-1933-F506-64DAEAC260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62805D-471C-7EFC-F62D-119993FC8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91761-641A-4328-A375-ACD7AB3D0CD6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2FBC15-32DC-717B-FCFA-D295CE83C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764C9-CE78-2F38-C92B-AFB3B0555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9F6A-908D-4764-9472-5732DB503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306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64526-2910-496C-17BC-CE8791C48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02F075-F87D-0237-4906-5D6FB2E930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01CD0C-9104-FB90-BD01-C5B4F9034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91761-641A-4328-A375-ACD7AB3D0CD6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141C85-9085-0962-DBAF-10D990894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0256E8-1CD9-F92C-C143-BF35D8346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9F6A-908D-4764-9472-5732DB503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390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AEFC48-C6E1-1724-2DAC-73144E27D2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9ED387-DE04-4CD2-8DD6-B842D2A14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83D8D-04D7-2CE8-1C72-C0774DD3D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91761-641A-4328-A375-ACD7AB3D0CD6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1768D9-B371-F851-3D59-D9311394E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ECCAF-A640-30A5-D0B3-4C432BAD1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9F6A-908D-4764-9472-5732DB503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7162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>
            <a:extLst>
              <a:ext uri="{FF2B5EF4-FFF2-40B4-BE49-F238E27FC236}">
                <a16:creationId xmlns:a16="http://schemas.microsoft.com/office/drawing/2014/main" id="{2354013C-9D9E-9E02-F5D8-173530968D39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121175"/>
            <a:ext cx="12192000" cy="628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064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PAMCo 3 2022 Sept’20 - June’22 print data fused with June’22 iris data</a:t>
            </a:r>
            <a:endParaRPr lang="en-GB" altLang="en-US" sz="1867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6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TextBox 14"/>
          <p:cNvSpPr txBox="1">
            <a:spLocks noChangeArrowheads="1"/>
          </p:cNvSpPr>
          <p:nvPr userDrawn="1"/>
        </p:nvSpPr>
        <p:spPr bwMode="gray">
          <a:xfrm>
            <a:off x="11088564" y="452637"/>
            <a:ext cx="1056379" cy="2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1067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8" name="TextBox 408"/>
          <p:cNvSpPr txBox="1">
            <a:spLocks noChangeArrowheads="1"/>
          </p:cNvSpPr>
          <p:nvPr userDrawn="1"/>
        </p:nvSpPr>
        <p:spPr bwMode="auto">
          <a:xfrm>
            <a:off x="142411" y="6262480"/>
            <a:ext cx="7585771" cy="67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800"/>
              </a:spcBef>
            </a:pP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933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pic>
        <p:nvPicPr>
          <p:cNvPr id="9" name="Picture 8" descr="people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60" y="1508787"/>
            <a:ext cx="3135945" cy="3890328"/>
          </a:xfrm>
          <a:prstGeom prst="rect">
            <a:avLst/>
          </a:prstGeom>
        </p:spPr>
      </p:pic>
      <p:sp>
        <p:nvSpPr>
          <p:cNvPr id="15" name="TextBox 382"/>
          <p:cNvSpPr txBox="1">
            <a:spLocks noChangeArrowheads="1"/>
          </p:cNvSpPr>
          <p:nvPr userDrawn="1"/>
        </p:nvSpPr>
        <p:spPr bwMode="gray">
          <a:xfrm>
            <a:off x="3887755" y="4005097"/>
            <a:ext cx="1824204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2133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pic>
        <p:nvPicPr>
          <p:cNvPr id="17" name="Picture 16" descr="scotlan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49" y="1508787"/>
            <a:ext cx="3376803" cy="4475989"/>
          </a:xfrm>
          <a:prstGeom prst="rect">
            <a:avLst/>
          </a:prstGeom>
        </p:spPr>
      </p:pic>
      <p:sp>
        <p:nvSpPr>
          <p:cNvPr id="18" name="TextBox 382"/>
          <p:cNvSpPr txBox="1">
            <a:spLocks noChangeArrowheads="1"/>
          </p:cNvSpPr>
          <p:nvPr userDrawn="1"/>
        </p:nvSpPr>
        <p:spPr bwMode="gray">
          <a:xfrm>
            <a:off x="1077521" y="4389020"/>
            <a:ext cx="1897284" cy="710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Coverage of the</a:t>
            </a:r>
            <a:b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Scottish 15+ population</a:t>
            </a:r>
          </a:p>
        </p:txBody>
      </p:sp>
      <p:sp>
        <p:nvSpPr>
          <p:cNvPr id="23" name="TextBox 1"/>
          <p:cNvSpPr txBox="1"/>
          <p:nvPr userDrawn="1"/>
        </p:nvSpPr>
        <p:spPr>
          <a:xfrm>
            <a:off x="-30392" y="5836369"/>
            <a:ext cx="1901923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67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  <a:r>
              <a:rPr lang="en-GB" sz="1067" b="1" baseline="0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Scotland</a:t>
            </a:r>
            <a:endParaRPr lang="en-GB" sz="1067" b="1">
              <a:solidFill>
                <a:srgbClr val="5C5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82"/>
          <p:cNvSpPr txBox="1">
            <a:spLocks noChangeArrowheads="1"/>
          </p:cNvSpPr>
          <p:nvPr userDrawn="1"/>
        </p:nvSpPr>
        <p:spPr bwMode="gray">
          <a:xfrm>
            <a:off x="6260074" y="1566380"/>
            <a:ext cx="5931927" cy="5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667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34" name="Picture 33" descr="newspaper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71" y="1988839"/>
            <a:ext cx="2304256" cy="1885300"/>
          </a:xfrm>
          <a:prstGeom prst="rect">
            <a:avLst/>
          </a:prstGeom>
        </p:spPr>
      </p:pic>
      <p:sp>
        <p:nvSpPr>
          <p:cNvPr id="35" name="TextBox 382"/>
          <p:cNvSpPr txBox="1">
            <a:spLocks noChangeArrowheads="1"/>
          </p:cNvSpPr>
          <p:nvPr userDrawn="1"/>
        </p:nvSpPr>
        <p:spPr bwMode="gray">
          <a:xfrm>
            <a:off x="6966871" y="3648174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36" name="TextBox 409"/>
          <p:cNvSpPr txBox="1">
            <a:spLocks noChangeArrowheads="1"/>
          </p:cNvSpPr>
          <p:nvPr userDrawn="1"/>
        </p:nvSpPr>
        <p:spPr bwMode="auto">
          <a:xfrm>
            <a:off x="9360363" y="6213310"/>
            <a:ext cx="2976331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1" name="Picture 20" descr="mobile.png">
            <a:extLst>
              <a:ext uri="{FF2B5EF4-FFF2-40B4-BE49-F238E27FC236}">
                <a16:creationId xmlns:a16="http://schemas.microsoft.com/office/drawing/2014/main" id="{B2B5AAA4-7717-5440-BACC-A1D2F0EF0F5D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468" y="3926376"/>
            <a:ext cx="1097787" cy="1824203"/>
          </a:xfrm>
          <a:prstGeom prst="rect">
            <a:avLst/>
          </a:prstGeom>
        </p:spPr>
      </p:pic>
      <p:pic>
        <p:nvPicPr>
          <p:cNvPr id="24" name="Picture 23" descr="tablet.png">
            <a:extLst>
              <a:ext uri="{FF2B5EF4-FFF2-40B4-BE49-F238E27FC236}">
                <a16:creationId xmlns:a16="http://schemas.microsoft.com/office/drawing/2014/main" id="{4AF774E6-D520-0544-B0CD-15252FF5FD8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779" y="3996575"/>
            <a:ext cx="1261720" cy="1792972"/>
          </a:xfrm>
          <a:prstGeom prst="rect">
            <a:avLst/>
          </a:prstGeom>
        </p:spPr>
      </p:pic>
      <p:sp>
        <p:nvSpPr>
          <p:cNvPr id="25" name="TextBox 382">
            <a:extLst>
              <a:ext uri="{FF2B5EF4-FFF2-40B4-BE49-F238E27FC236}">
                <a16:creationId xmlns:a16="http://schemas.microsoft.com/office/drawing/2014/main" id="{1D17D1F7-345D-164C-B1DA-F63BE0FD154A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9606726" y="5669826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26" name="TextBox 382">
            <a:extLst>
              <a:ext uri="{FF2B5EF4-FFF2-40B4-BE49-F238E27FC236}">
                <a16:creationId xmlns:a16="http://schemas.microsoft.com/office/drawing/2014/main" id="{DD5F5B61-DD20-3E40-A66B-B783B4315C9B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869858" y="5647831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38" name="TextBox 382">
            <a:extLst>
              <a:ext uri="{FF2B5EF4-FFF2-40B4-BE49-F238E27FC236}">
                <a16:creationId xmlns:a16="http://schemas.microsoft.com/office/drawing/2014/main" id="{1F81E1D8-A663-AD42-B565-6C7A82A5F5B2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6122847" y="5658829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Computer </a:t>
            </a:r>
          </a:p>
        </p:txBody>
      </p:sp>
      <p:pic>
        <p:nvPicPr>
          <p:cNvPr id="39" name="Picture 38" descr="Icon&#10;&#10;Description automatically generated">
            <a:extLst>
              <a:ext uri="{FF2B5EF4-FFF2-40B4-BE49-F238E27FC236}">
                <a16:creationId xmlns:a16="http://schemas.microsoft.com/office/drawing/2014/main" id="{6B5BBD85-592A-2B46-8A66-467B12A6AFE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321" y="4296567"/>
            <a:ext cx="1401368" cy="1372621"/>
          </a:xfrm>
          <a:prstGeom prst="rect">
            <a:avLst/>
          </a:prstGeom>
        </p:spPr>
      </p:pic>
      <p:sp>
        <p:nvSpPr>
          <p:cNvPr id="41" name="TextBox 382">
            <a:extLst>
              <a:ext uri="{FF2B5EF4-FFF2-40B4-BE49-F238E27FC236}">
                <a16:creationId xmlns:a16="http://schemas.microsoft.com/office/drawing/2014/main" id="{9620869F-C0A7-8C41-A370-34BFA70AE280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9393278" y="3589250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pic>
        <p:nvPicPr>
          <p:cNvPr id="42" name="Picture 41" descr="Icon&#10;&#10;Description automatically generated">
            <a:extLst>
              <a:ext uri="{FF2B5EF4-FFF2-40B4-BE49-F238E27FC236}">
                <a16:creationId xmlns:a16="http://schemas.microsoft.com/office/drawing/2014/main" id="{5D298AE6-8898-9C40-A8E7-41A391461EF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403" y="2262726"/>
            <a:ext cx="1403995" cy="131420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5F87C90-4696-8420-CEAB-2CC849769B30}"/>
              </a:ext>
            </a:extLst>
          </p:cNvPr>
          <p:cNvSpPr txBox="1"/>
          <p:nvPr userDrawn="1"/>
        </p:nvSpPr>
        <p:spPr>
          <a:xfrm>
            <a:off x="2826930" y="429915"/>
            <a:ext cx="6665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21</a:t>
            </a:r>
            <a:r>
              <a:rPr lang="en-GB" sz="140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st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18421797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4"/>
          <p:cNvSpPr txBox="1">
            <a:spLocks noChangeArrowheads="1"/>
          </p:cNvSpPr>
          <p:nvPr userDrawn="1"/>
        </p:nvSpPr>
        <p:spPr bwMode="gray">
          <a:xfrm>
            <a:off x="11088564" y="452637"/>
            <a:ext cx="1056379" cy="2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1067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20" name="TextBox 408"/>
          <p:cNvSpPr txBox="1">
            <a:spLocks noChangeArrowheads="1"/>
          </p:cNvSpPr>
          <p:nvPr userDrawn="1"/>
        </p:nvSpPr>
        <p:spPr bwMode="auto">
          <a:xfrm>
            <a:off x="142411" y="6262480"/>
            <a:ext cx="7585771" cy="67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800"/>
              </a:spcBef>
            </a:pP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933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sp>
        <p:nvSpPr>
          <p:cNvPr id="21" name="TextBox 409"/>
          <p:cNvSpPr txBox="1">
            <a:spLocks noChangeArrowheads="1"/>
          </p:cNvSpPr>
          <p:nvPr userDrawn="1"/>
        </p:nvSpPr>
        <p:spPr bwMode="auto">
          <a:xfrm>
            <a:off x="9360363" y="6213310"/>
            <a:ext cx="2976331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3" name="Picture 22" descr="u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1028733"/>
            <a:ext cx="3304176" cy="5170984"/>
          </a:xfrm>
          <a:prstGeom prst="rect">
            <a:avLst/>
          </a:prstGeom>
        </p:spPr>
      </p:pic>
      <p:pic>
        <p:nvPicPr>
          <p:cNvPr id="24" name="Picture 23" descr="people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68" y="1604797"/>
            <a:ext cx="3135945" cy="3890328"/>
          </a:xfrm>
          <a:prstGeom prst="rect">
            <a:avLst/>
          </a:prstGeom>
        </p:spPr>
      </p:pic>
      <p:sp>
        <p:nvSpPr>
          <p:cNvPr id="36" name="TextBox 382"/>
          <p:cNvSpPr txBox="1">
            <a:spLocks noChangeArrowheads="1"/>
          </p:cNvSpPr>
          <p:nvPr userDrawn="1"/>
        </p:nvSpPr>
        <p:spPr bwMode="gray">
          <a:xfrm>
            <a:off x="3910615" y="4064545"/>
            <a:ext cx="1824204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2133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sp>
        <p:nvSpPr>
          <p:cNvPr id="37" name="TextBox 382"/>
          <p:cNvSpPr txBox="1">
            <a:spLocks noChangeArrowheads="1"/>
          </p:cNvSpPr>
          <p:nvPr userDrawn="1"/>
        </p:nvSpPr>
        <p:spPr bwMode="gray">
          <a:xfrm>
            <a:off x="1550000" y="5062789"/>
            <a:ext cx="1824203" cy="505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Coverage of GB 15+</a:t>
            </a:r>
            <a:b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population</a:t>
            </a:r>
          </a:p>
        </p:txBody>
      </p:sp>
      <p:sp>
        <p:nvSpPr>
          <p:cNvPr id="25" name="TextBox 1"/>
          <p:cNvSpPr txBox="1"/>
          <p:nvPr userDrawn="1"/>
        </p:nvSpPr>
        <p:spPr>
          <a:xfrm>
            <a:off x="-41030" y="5829535"/>
            <a:ext cx="1537099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67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</a:p>
        </p:txBody>
      </p:sp>
      <p:sp>
        <p:nvSpPr>
          <p:cNvPr id="26" name="TextBox 382"/>
          <p:cNvSpPr txBox="1">
            <a:spLocks noChangeArrowheads="1"/>
          </p:cNvSpPr>
          <p:nvPr userDrawn="1"/>
        </p:nvSpPr>
        <p:spPr bwMode="gray">
          <a:xfrm>
            <a:off x="0" y="121175"/>
            <a:ext cx="12192000" cy="628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064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PAMCo 3 2022 Sept’20 - June’22 print data fused with June’22 iris data</a:t>
            </a:r>
            <a:endParaRPr lang="en-GB" altLang="en-US" sz="1867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6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40" name="Picture 39" descr="mobile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468" y="3926376"/>
            <a:ext cx="1097787" cy="1824203"/>
          </a:xfrm>
          <a:prstGeom prst="rect">
            <a:avLst/>
          </a:prstGeom>
        </p:spPr>
      </p:pic>
      <p:pic>
        <p:nvPicPr>
          <p:cNvPr id="42" name="Picture 41" descr="tablet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779" y="3996575"/>
            <a:ext cx="1261720" cy="1792972"/>
          </a:xfrm>
          <a:prstGeom prst="rect">
            <a:avLst/>
          </a:prstGeom>
        </p:spPr>
      </p:pic>
      <p:sp>
        <p:nvSpPr>
          <p:cNvPr id="43" name="TextBox 382"/>
          <p:cNvSpPr txBox="1">
            <a:spLocks noChangeArrowheads="1"/>
          </p:cNvSpPr>
          <p:nvPr userDrawn="1"/>
        </p:nvSpPr>
        <p:spPr bwMode="gray">
          <a:xfrm>
            <a:off x="9606726" y="5637278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44" name="TextBox 382"/>
          <p:cNvSpPr txBox="1">
            <a:spLocks noChangeArrowheads="1"/>
          </p:cNvSpPr>
          <p:nvPr userDrawn="1"/>
        </p:nvSpPr>
        <p:spPr bwMode="gray">
          <a:xfrm>
            <a:off x="7869858" y="5637278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45" name="TextBox 382"/>
          <p:cNvSpPr txBox="1">
            <a:spLocks noChangeArrowheads="1"/>
          </p:cNvSpPr>
          <p:nvPr userDrawn="1"/>
        </p:nvSpPr>
        <p:spPr bwMode="gray">
          <a:xfrm>
            <a:off x="9393278" y="3589250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sp>
        <p:nvSpPr>
          <p:cNvPr id="46" name="TextBox 382"/>
          <p:cNvSpPr txBox="1">
            <a:spLocks noChangeArrowheads="1"/>
          </p:cNvSpPr>
          <p:nvPr userDrawn="1"/>
        </p:nvSpPr>
        <p:spPr bwMode="gray">
          <a:xfrm>
            <a:off x="6260074" y="1566380"/>
            <a:ext cx="5931927" cy="5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667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47" name="Picture 46" descr="newspaper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71" y="1988839"/>
            <a:ext cx="2304256" cy="1885300"/>
          </a:xfrm>
          <a:prstGeom prst="rect">
            <a:avLst/>
          </a:prstGeom>
        </p:spPr>
      </p:pic>
      <p:sp>
        <p:nvSpPr>
          <p:cNvPr id="48" name="TextBox 382"/>
          <p:cNvSpPr txBox="1">
            <a:spLocks noChangeArrowheads="1"/>
          </p:cNvSpPr>
          <p:nvPr userDrawn="1"/>
        </p:nvSpPr>
        <p:spPr bwMode="gray">
          <a:xfrm>
            <a:off x="6966871" y="3648174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2826930" y="429915"/>
            <a:ext cx="6665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28</a:t>
            </a:r>
            <a:r>
              <a:rPr lang="en-GB" sz="140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2022</a:t>
            </a:r>
          </a:p>
        </p:txBody>
      </p:sp>
      <p:sp>
        <p:nvSpPr>
          <p:cNvPr id="28" name="TextBox 382">
            <a:extLst>
              <a:ext uri="{FF2B5EF4-FFF2-40B4-BE49-F238E27FC236}">
                <a16:creationId xmlns:a16="http://schemas.microsoft.com/office/drawing/2014/main" id="{F11B7DB7-74B5-1E40-87BB-4BD371285599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6096000" y="5669221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Computer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965258D2-C435-7444-A92A-2663F587587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321" y="4296567"/>
            <a:ext cx="1401368" cy="1372621"/>
          </a:xfrm>
          <a:prstGeom prst="rect">
            <a:avLst/>
          </a:prstGeom>
        </p:spPr>
      </p:pic>
      <p:pic>
        <p:nvPicPr>
          <p:cNvPr id="31" name="Picture 30" descr="Icon&#10;&#10;Description automatically generated">
            <a:extLst>
              <a:ext uri="{FF2B5EF4-FFF2-40B4-BE49-F238E27FC236}">
                <a16:creationId xmlns:a16="http://schemas.microsoft.com/office/drawing/2014/main" id="{3020A742-AABF-114E-983F-DBDA1E3A8EC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403" y="2262726"/>
            <a:ext cx="1403995" cy="1314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784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0FF09-616E-DCCB-0198-8ECE8D06E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CFF15-286A-52AD-B31C-88E497194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2D531F-087F-A726-25D0-09A318112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91761-641A-4328-A375-ACD7AB3D0CD6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C6E48-7632-02B8-BD63-D335C318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109063-F3C4-40C7-D122-68E6C62FC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9F6A-908D-4764-9472-5732DB503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866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7668C-CC33-5F7F-1555-B2904E0FE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25C8B7-E7C4-1EDB-16E5-39E516488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32C11-7F53-69F2-564A-8ED95749B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91761-641A-4328-A375-ACD7AB3D0CD6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F80B19-81C2-68B5-7316-91DF0797B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BEB6F3-19E2-3636-2DC2-880244AFA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9F6A-908D-4764-9472-5732DB503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586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C5DA7-BCBF-6C61-E957-1214E9533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EB0AA-3193-097C-171D-3286B3E735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ABE55E-772A-CF40-0983-E158277408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7FF774-38F0-E39A-FDF8-439A60BE7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91761-641A-4328-A375-ACD7AB3D0CD6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0AABCD-0141-5AD9-6BB7-5E1A52FA8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401E4B-D86F-320E-95E8-4F7AFE1A3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9F6A-908D-4764-9472-5732DB503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1134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5989C-D87F-D657-1DCD-C3779021F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0A99F5-5F26-F077-8686-72385BEF0A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495396-8627-9ACF-1AF3-BE23913148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933CD2-F0AC-AF70-EA62-C6D5A64700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718A24-52A4-E7CD-950A-97AEB704AA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DF63FE-23A6-26D3-20D3-EAC44B227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91761-641A-4328-A375-ACD7AB3D0CD6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130BED-5CAE-3DC6-B823-ACEB6A973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6B253B-DC36-C050-A846-5A98CF1FA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9F6A-908D-4764-9472-5732DB503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306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DFEB3-A15C-5130-F22D-10C835CF9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E672FC-B6C5-B161-0289-B5D98B05B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91761-641A-4328-A375-ACD7AB3D0CD6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29943-4CD3-6D28-069A-26BB73CE9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238869-9BA2-D004-565D-A0A83AE11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9F6A-908D-4764-9472-5732DB503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886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93603D-42DD-0CF5-9BE7-8B6FD1392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91761-641A-4328-A375-ACD7AB3D0CD6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964405-1715-A897-AE7E-27C342622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36E6D9-5E77-051F-DEDF-9BF16C790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9F6A-908D-4764-9472-5732DB503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614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67384-C6E0-3FD3-834E-F9631450E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C5BAA-F1A5-0506-F3C3-6439EB579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2FA617-D39A-9C16-330F-CD266D319F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A6C155-7D53-1D9D-994C-EF2C40D24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91761-641A-4328-A375-ACD7AB3D0CD6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F30E83-33EA-4576-75CB-7CC43DEFA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45ED69-5E39-BF03-0DA0-1969F96CF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9F6A-908D-4764-9472-5732DB503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46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C2D1A-11D9-E5C3-8443-39BCBAD15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C7571E-EA1B-5151-23CB-57FC2FA251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711F36-C7FA-78FA-3B97-D564DDF034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407509-37C6-6CA4-A074-EC723C6FE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91761-641A-4328-A375-ACD7AB3D0CD6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300DD9-3745-D04A-6D06-3B66DC9A7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6813B7-FA4A-0503-0560-F93578854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9F6A-908D-4764-9472-5732DB503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8256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B215BB-B9F5-4BD1-E78B-5E7049F78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A13DBC-9BEB-BF21-9DAF-2658DEA61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9C2E6D-4E25-709F-A3EE-9CD127324C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91761-641A-4328-A375-ACD7AB3D0CD6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7C39F-CF54-B699-9479-932821A5AB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FE0AD6-97ED-D234-F68C-5DB1C0A1B0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99F6A-908D-4764-9472-5732DB503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115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6425" y="0"/>
            <a:ext cx="12208428" cy="740701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03876" tIns="51937" rIns="103876" bIns="51937"/>
          <a:lstStyle/>
          <a:p>
            <a:endParaRPr lang="en-US" sz="2400"/>
          </a:p>
        </p:txBody>
      </p:sp>
      <p:sp>
        <p:nvSpPr>
          <p:cNvPr id="8" name="Rectangle 7"/>
          <p:cNvSpPr/>
          <p:nvPr userDrawn="1"/>
        </p:nvSpPr>
        <p:spPr>
          <a:xfrm>
            <a:off x="-19141" y="6117300"/>
            <a:ext cx="12211141" cy="740701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03876" tIns="51937" rIns="103876" bIns="51937"/>
          <a:lstStyle/>
          <a:p>
            <a:endParaRPr lang="en-US" sz="2400"/>
          </a:p>
        </p:txBody>
      </p:sp>
      <p:pic>
        <p:nvPicPr>
          <p:cNvPr id="9" name="Picture 8" descr="logo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39" y="164637"/>
            <a:ext cx="1335005" cy="384043"/>
          </a:xfrm>
          <a:prstGeom prst="rect">
            <a:avLst/>
          </a:prstGeom>
        </p:spPr>
      </p:pic>
      <p:pic>
        <p:nvPicPr>
          <p:cNvPr id="10" name="Picture 9" descr="lines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585" y="5"/>
            <a:ext cx="569663" cy="657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670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12.emf"/><Relationship Id="rId7" Type="http://schemas.openxmlformats.org/officeDocument/2006/relationships/image" Target="../media/image16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/>
          <p:cNvSpPr txBox="1">
            <a:spLocks noChangeArrowheads="1"/>
          </p:cNvSpPr>
          <p:nvPr/>
        </p:nvSpPr>
        <p:spPr bwMode="gray">
          <a:xfrm>
            <a:off x="0" y="740702"/>
            <a:ext cx="12192000" cy="587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1064248"/>
            <a:r>
              <a:rPr lang="en-GB" altLang="en-US" sz="3200" b="1" dirty="0" err="1">
                <a:solidFill>
                  <a:srgbClr val="5C5C5B"/>
                </a:solidFill>
                <a:latin typeface="Arial"/>
                <a:cs typeface="Arial"/>
              </a:rPr>
              <a:t>Newsbrands</a:t>
            </a:r>
            <a:r>
              <a:rPr lang="en-GB" altLang="en-US" sz="3200" b="1" dirty="0">
                <a:solidFill>
                  <a:srgbClr val="5C5C5B"/>
                </a:solidFill>
                <a:latin typeface="Arial"/>
                <a:cs typeface="Arial"/>
              </a:rPr>
              <a:t> (Mid Markets)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AF70B0B-530B-6464-F19F-C8D0F4AD5926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775520" y="4485117"/>
            <a:ext cx="1261533" cy="61806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87F5D8D-8288-CBA4-2EC3-AF30B50B0BEF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791744" y="3525011"/>
            <a:ext cx="2057400" cy="61806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D06E36A-5897-D875-19BE-12BD4F4F6138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824192" y="2508592"/>
            <a:ext cx="846667" cy="39793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E2C3C18-2270-E323-2C2C-8524A86ACD7A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6700836" y="4595184"/>
            <a:ext cx="922867" cy="39793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B26B0E5-338C-3129-4B53-0628F4BFA932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8432225" y="4686102"/>
            <a:ext cx="1075267" cy="39793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3867394-4F3C-56F5-D675-90FAD93572A2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10344788" y="4705251"/>
            <a:ext cx="846667" cy="39793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428DA8F-B97B-D4AA-5674-D6D0EA2D6D36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10319156" y="2362884"/>
            <a:ext cx="863600" cy="397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696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E7EB7776655348936A38F4F0085AE8" ma:contentTypeVersion="14" ma:contentTypeDescription="Create a new document." ma:contentTypeScope="" ma:versionID="d73d402dcf808a02d856076e0dfb1a1f">
  <xsd:schema xmlns:xsd="http://www.w3.org/2001/XMLSchema" xmlns:xs="http://www.w3.org/2001/XMLSchema" xmlns:p="http://schemas.microsoft.com/office/2006/metadata/properties" xmlns:ns2="b2a01d73-8935-4eb2-a87a-2289ff5b8144" xmlns:ns3="93452542-5985-4799-ad4f-b73e5edc7713" targetNamespace="http://schemas.microsoft.com/office/2006/metadata/properties" ma:root="true" ma:fieldsID="84c25da66f29ba7e15dcab15579d3ce9" ns2:_="" ns3:_="">
    <xsd:import namespace="b2a01d73-8935-4eb2-a87a-2289ff5b8144"/>
    <xsd:import namespace="93452542-5985-4799-ad4f-b73e5edc7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01d73-8935-4eb2-a87a-2289ff5b81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c86f3d-b6b6-4121-b807-5ab201feca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52542-5985-4799-ad4f-b73e5edc7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c91ca3b-0558-46f6-9a7b-8d8ea57e0fd4}" ma:internalName="TaxCatchAll" ma:showField="CatchAllData" ma:web="93452542-5985-4799-ad4f-b73e5edc77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a01d73-8935-4eb2-a87a-2289ff5b8144">
      <Terms xmlns="http://schemas.microsoft.com/office/infopath/2007/PartnerControls"/>
    </lcf76f155ced4ddcb4097134ff3c332f>
    <TaxCatchAll xmlns="93452542-5985-4799-ad4f-b73e5edc7713" xsi:nil="true"/>
  </documentManagement>
</p:properties>
</file>

<file path=customXml/itemProps1.xml><?xml version="1.0" encoding="utf-8"?>
<ds:datastoreItem xmlns:ds="http://schemas.openxmlformats.org/officeDocument/2006/customXml" ds:itemID="{E1387B69-EE06-477F-A7B9-40849BB7BB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a01d73-8935-4eb2-a87a-2289ff5b8144"/>
    <ds:schemaRef ds:uri="93452542-5985-4799-ad4f-b73e5edc7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0EDDA9-D0AB-4AEC-B2CA-0985C7A1BC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A43394C-A8A9-454F-8BE0-733A85DBB97B}">
  <ds:schemaRefs>
    <ds:schemaRef ds:uri="http://schemas.openxmlformats.org/package/2006/metadata/core-properties"/>
    <ds:schemaRef ds:uri="93452542-5985-4799-ad4f-b73e5edc7713"/>
    <ds:schemaRef ds:uri="http://purl.org/dc/elements/1.1/"/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b2a01d73-8935-4eb2-a87a-2289ff5b8144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Open Sans Condensed</vt:lpstr>
      <vt:lpstr>Office Theme</vt:lpstr>
      <vt:lpstr>1_Custom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Basnett</dc:creator>
  <cp:lastModifiedBy>Joshua Gidman</cp:lastModifiedBy>
  <cp:revision>3</cp:revision>
  <dcterms:created xsi:type="dcterms:W3CDTF">2022-09-01T10:11:39Z</dcterms:created>
  <dcterms:modified xsi:type="dcterms:W3CDTF">2022-09-16T13:14:37Z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0x01010047E7EB7776655348936A38F4F0085AE8</vt:lpwstr>
  </property>
  <property fmtid="{D5CDD505-2E9C-101B-9397-08002B2CF9AE}" pid="3" name="MediaServiceImageTags">
    <vt:lpwstr/>
  </property>
</Properties>
</file>