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sldIdLst>
    <p:sldId id="27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52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5" Type="http://schemas.openxmlformats.org/officeDocument/2006/relationships/slideMaster" Target="slideMasters/slideMaster2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3.png"/><Relationship Id="rId7" Type="http://schemas.openxmlformats.org/officeDocument/2006/relationships/image" Target="../media/image8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5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BB76D6-2D27-6226-0CAD-353AA905A2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EC4D37D-DBAE-10B3-82CC-02F160D82B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F62189-1F89-0874-4929-BE63D4FB59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56F7F-8E49-4D6E-BFDF-7B5FB2AB9BBC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DD15AE-912A-03D5-A063-FDA1867BA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C23D9C-414C-B69D-2753-BB4C3DC00A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2FB2F-9349-45C4-9939-E7813BA3EC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7526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0192DF-56D0-A24D-AFAE-CBFF1A3EA6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98C7A4-CC84-F9C5-A4CB-99DEBE9AB5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D44760-D8EB-7BF3-4996-273B28793F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56F7F-8E49-4D6E-BFDF-7B5FB2AB9BBC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C642E8-BFB7-A729-639C-0EEDDF94F2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ADDDA6-2A94-59E2-2F06-DA51DA041D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2FB2F-9349-45C4-9939-E7813BA3EC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3592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78E8451-1A03-78D0-235C-CA4F1586AE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5B9F32F-E0C3-4962-22E6-E128A6686F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2D58A4-8936-7F8E-0A58-56B20806FC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56F7F-8E49-4D6E-BFDF-7B5FB2AB9BBC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952AE5-BF62-EEA4-040B-056946E52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A9C3F3-D086-CEC4-FF3B-1C54D960A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2FB2F-9349-45C4-9939-E7813BA3EC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1021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382">
            <a:extLst>
              <a:ext uri="{FF2B5EF4-FFF2-40B4-BE49-F238E27FC236}">
                <a16:creationId xmlns:a16="http://schemas.microsoft.com/office/drawing/2014/main" id="{2354013C-9D9E-9E02-F5D8-173530968D39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0" y="121175"/>
            <a:ext cx="12192000" cy="6283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106424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67" b="0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PAMCo 3 2022 Sept’20 - June’22 print data fused with June’22 iris data</a:t>
            </a:r>
            <a:endParaRPr lang="en-GB" altLang="en-US" sz="1867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altLang="en-US" sz="1600" b="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7" name="TextBox 14"/>
          <p:cNvSpPr txBox="1">
            <a:spLocks noChangeArrowheads="1"/>
          </p:cNvSpPr>
          <p:nvPr userDrawn="1"/>
        </p:nvSpPr>
        <p:spPr bwMode="gray">
          <a:xfrm>
            <a:off x="11088564" y="452637"/>
            <a:ext cx="1056379" cy="2590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altLang="en-US" sz="1067" b="0">
                <a:solidFill>
                  <a:srgbClr val="FFFFFF"/>
                </a:solidFill>
                <a:latin typeface="Arial"/>
                <a:cs typeface="Arial"/>
              </a:rPr>
              <a:t>Source : PAMCo </a:t>
            </a:r>
          </a:p>
        </p:txBody>
      </p:sp>
      <p:sp>
        <p:nvSpPr>
          <p:cNvPr id="8" name="TextBox 408"/>
          <p:cNvSpPr txBox="1">
            <a:spLocks noChangeArrowheads="1"/>
          </p:cNvSpPr>
          <p:nvPr userDrawn="1"/>
        </p:nvSpPr>
        <p:spPr bwMode="auto">
          <a:xfrm>
            <a:off x="142411" y="6262480"/>
            <a:ext cx="7585771" cy="6768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numCol="2" spcCol="359918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800"/>
              </a:spcBef>
            </a:pPr>
            <a:r>
              <a:rPr lang="en-GB" altLang="en-US" sz="933" baseline="0">
                <a:solidFill>
                  <a:srgbClr val="FFFFFF"/>
                </a:solidFill>
                <a:latin typeface="Arial"/>
                <a:cs typeface="Arial"/>
              </a:rPr>
              <a:t>PAMCo - Audience Measurement for Publishers, provides the most authoritative and valued audience research in use for print &amp; digital advertising trading in the UK.</a:t>
            </a:r>
          </a:p>
          <a:p>
            <a:pPr>
              <a:spcBef>
                <a:spcPts val="800"/>
              </a:spcBef>
            </a:pPr>
            <a:endParaRPr lang="en-GB" altLang="en-US" sz="933" baseline="0">
              <a:solidFill>
                <a:srgbClr val="FFFFFF"/>
              </a:solidFill>
              <a:latin typeface="Arial"/>
              <a:cs typeface="Arial"/>
            </a:endParaRPr>
          </a:p>
          <a:p>
            <a:pPr>
              <a:spcBef>
                <a:spcPts val="800"/>
              </a:spcBef>
            </a:pPr>
            <a:r>
              <a:rPr lang="en-GB" altLang="en-US" sz="933" baseline="0">
                <a:solidFill>
                  <a:srgbClr val="FFFFFF"/>
                </a:solidFill>
                <a:latin typeface="Arial"/>
                <a:cs typeface="Arial"/>
              </a:rPr>
              <a:t>The survey covers most of Britain’s major national </a:t>
            </a:r>
            <a:r>
              <a:rPr lang="en-GB" altLang="en-US" sz="933" baseline="0" err="1">
                <a:solidFill>
                  <a:srgbClr val="FFFFFF"/>
                </a:solidFill>
                <a:latin typeface="Arial"/>
                <a:cs typeface="Arial"/>
              </a:rPr>
              <a:t>newsbrands</a:t>
            </a:r>
            <a:r>
              <a:rPr lang="en-GB" altLang="en-US" sz="933" baseline="0">
                <a:solidFill>
                  <a:srgbClr val="FFFFFF"/>
                </a:solidFill>
                <a:latin typeface="Arial"/>
                <a:cs typeface="Arial"/>
              </a:rPr>
              <a:t> and magazines, showing the size and nature of the audiences they achieve.</a:t>
            </a:r>
          </a:p>
        </p:txBody>
      </p:sp>
      <p:pic>
        <p:nvPicPr>
          <p:cNvPr id="9" name="Picture 8" descr="people2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3660" y="1508787"/>
            <a:ext cx="3135945" cy="3890328"/>
          </a:xfrm>
          <a:prstGeom prst="rect">
            <a:avLst/>
          </a:prstGeom>
        </p:spPr>
      </p:pic>
      <p:sp>
        <p:nvSpPr>
          <p:cNvPr id="15" name="TextBox 382"/>
          <p:cNvSpPr txBox="1">
            <a:spLocks noChangeArrowheads="1"/>
          </p:cNvSpPr>
          <p:nvPr userDrawn="1"/>
        </p:nvSpPr>
        <p:spPr bwMode="gray">
          <a:xfrm>
            <a:off x="3887755" y="4005097"/>
            <a:ext cx="1824204" cy="423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/>
            <a:r>
              <a:rPr lang="en-GB" altLang="en-US" sz="2133" b="1" i="0">
                <a:solidFill>
                  <a:srgbClr val="FFFFFF"/>
                </a:solidFill>
                <a:latin typeface="Arial"/>
                <a:cs typeface="Arial"/>
              </a:rPr>
              <a:t>people</a:t>
            </a:r>
          </a:p>
        </p:txBody>
      </p:sp>
      <p:pic>
        <p:nvPicPr>
          <p:cNvPr id="17" name="Picture 16" descr="scotland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349" y="1508787"/>
            <a:ext cx="3376803" cy="4475989"/>
          </a:xfrm>
          <a:prstGeom prst="rect">
            <a:avLst/>
          </a:prstGeom>
        </p:spPr>
      </p:pic>
      <p:sp>
        <p:nvSpPr>
          <p:cNvPr id="18" name="TextBox 382"/>
          <p:cNvSpPr txBox="1">
            <a:spLocks noChangeArrowheads="1"/>
          </p:cNvSpPr>
          <p:nvPr userDrawn="1"/>
        </p:nvSpPr>
        <p:spPr bwMode="gray">
          <a:xfrm>
            <a:off x="1077521" y="4389020"/>
            <a:ext cx="1897284" cy="710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333" b="1" i="0">
                <a:solidFill>
                  <a:schemeClr val="bg1"/>
                </a:solidFill>
                <a:latin typeface="Arial"/>
                <a:cs typeface="Arial"/>
              </a:rPr>
              <a:t>Coverage of the</a:t>
            </a:r>
            <a:br>
              <a:rPr lang="en-GB" altLang="en-US" sz="1333" b="1" i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GB" altLang="en-US" sz="1333" b="1" i="0">
                <a:solidFill>
                  <a:schemeClr val="bg1"/>
                </a:solidFill>
                <a:latin typeface="Arial"/>
                <a:cs typeface="Arial"/>
              </a:rPr>
              <a:t>Scottish 15+ population</a:t>
            </a:r>
          </a:p>
        </p:txBody>
      </p:sp>
      <p:sp>
        <p:nvSpPr>
          <p:cNvPr id="23" name="TextBox 1"/>
          <p:cNvSpPr txBox="1"/>
          <p:nvPr userDrawn="1"/>
        </p:nvSpPr>
        <p:spPr>
          <a:xfrm>
            <a:off x="-30392" y="5836369"/>
            <a:ext cx="1901923" cy="256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102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98206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97309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96412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95515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94619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93721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92824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067" b="1">
                <a:solidFill>
                  <a:srgbClr val="5C5C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Monthly Data</a:t>
            </a:r>
            <a:r>
              <a:rPr lang="en-GB" sz="1067" b="1" baseline="0">
                <a:solidFill>
                  <a:srgbClr val="5C5C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Scotland</a:t>
            </a:r>
            <a:endParaRPr lang="en-GB" sz="1067" b="1">
              <a:solidFill>
                <a:srgbClr val="5C5C5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Box 382"/>
          <p:cNvSpPr txBox="1">
            <a:spLocks noChangeArrowheads="1"/>
          </p:cNvSpPr>
          <p:nvPr userDrawn="1"/>
        </p:nvSpPr>
        <p:spPr bwMode="gray">
          <a:xfrm>
            <a:off x="6260074" y="1566380"/>
            <a:ext cx="5931927" cy="505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667" b="1" i="0">
                <a:solidFill>
                  <a:srgbClr val="CE267C"/>
                </a:solidFill>
                <a:latin typeface="Arial"/>
                <a:cs typeface="Arial"/>
              </a:rPr>
              <a:t>Reach by platform</a:t>
            </a:r>
          </a:p>
        </p:txBody>
      </p:sp>
      <p:pic>
        <p:nvPicPr>
          <p:cNvPr id="34" name="Picture 33" descr="newspaper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6871" y="1988839"/>
            <a:ext cx="2304256" cy="1885300"/>
          </a:xfrm>
          <a:prstGeom prst="rect">
            <a:avLst/>
          </a:prstGeom>
        </p:spPr>
      </p:pic>
      <p:sp>
        <p:nvSpPr>
          <p:cNvPr id="35" name="TextBox 382"/>
          <p:cNvSpPr txBox="1">
            <a:spLocks noChangeArrowheads="1"/>
          </p:cNvSpPr>
          <p:nvPr userDrawn="1"/>
        </p:nvSpPr>
        <p:spPr bwMode="gray">
          <a:xfrm>
            <a:off x="6966871" y="3648174"/>
            <a:ext cx="2208245" cy="423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133" b="1" i="0">
                <a:solidFill>
                  <a:srgbClr val="1298E3"/>
                </a:solidFill>
                <a:latin typeface="Arial"/>
                <a:cs typeface="Arial"/>
              </a:rPr>
              <a:t>Print</a:t>
            </a:r>
          </a:p>
        </p:txBody>
      </p:sp>
      <p:sp>
        <p:nvSpPr>
          <p:cNvPr id="36" name="TextBox 409"/>
          <p:cNvSpPr txBox="1">
            <a:spLocks noChangeArrowheads="1"/>
          </p:cNvSpPr>
          <p:nvPr userDrawn="1"/>
        </p:nvSpPr>
        <p:spPr bwMode="auto">
          <a:xfrm>
            <a:off x="9360363" y="6213310"/>
            <a:ext cx="2976331" cy="533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400"/>
              </a:spcBef>
            </a:pPr>
            <a:r>
              <a:rPr lang="en-GB" altLang="en-US" sz="933" b="1" baseline="0">
                <a:solidFill>
                  <a:srgbClr val="FFFFFF"/>
                </a:solidFill>
                <a:latin typeface="Arial"/>
                <a:cs typeface="Arial"/>
              </a:rPr>
              <a:t>For more information please contact us on:</a:t>
            </a:r>
          </a:p>
          <a:p>
            <a:pPr>
              <a:spcBef>
                <a:spcPts val="400"/>
              </a:spcBef>
            </a:pPr>
            <a:r>
              <a:rPr lang="en-GB" altLang="en-US" sz="933" b="1" baseline="0">
                <a:solidFill>
                  <a:srgbClr val="FFFFFF"/>
                </a:solidFill>
                <a:latin typeface="Arial"/>
                <a:cs typeface="Arial"/>
              </a:rPr>
              <a:t>info@pamco.co.uk / +44 (0)20 7637 9822 </a:t>
            </a:r>
          </a:p>
          <a:p>
            <a:pPr>
              <a:spcBef>
                <a:spcPts val="400"/>
              </a:spcBef>
            </a:pPr>
            <a:r>
              <a:rPr lang="en-GB" altLang="en-US" sz="933" b="1" baseline="0">
                <a:solidFill>
                  <a:srgbClr val="FFFFFF"/>
                </a:solidFill>
                <a:latin typeface="Arial"/>
                <a:cs typeface="Arial"/>
              </a:rPr>
              <a:t>www.pamco.co.uk</a:t>
            </a:r>
            <a:endParaRPr lang="en-GB" altLang="en-US" sz="933" baseline="0">
              <a:solidFill>
                <a:srgbClr val="FFFFFF"/>
              </a:solidFill>
              <a:latin typeface="Arial"/>
              <a:cs typeface="Arial"/>
            </a:endParaRPr>
          </a:p>
        </p:txBody>
      </p:sp>
      <p:pic>
        <p:nvPicPr>
          <p:cNvPr id="21" name="Picture 20" descr="mobile.png">
            <a:extLst>
              <a:ext uri="{FF2B5EF4-FFF2-40B4-BE49-F238E27FC236}">
                <a16:creationId xmlns:a16="http://schemas.microsoft.com/office/drawing/2014/main" id="{B2B5AAA4-7717-5440-BACC-A1D2F0EF0F5D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2468" y="3926376"/>
            <a:ext cx="1097787" cy="1824203"/>
          </a:xfrm>
          <a:prstGeom prst="rect">
            <a:avLst/>
          </a:prstGeom>
        </p:spPr>
      </p:pic>
      <p:pic>
        <p:nvPicPr>
          <p:cNvPr id="24" name="Picture 23" descr="tablet.png">
            <a:extLst>
              <a:ext uri="{FF2B5EF4-FFF2-40B4-BE49-F238E27FC236}">
                <a16:creationId xmlns:a16="http://schemas.microsoft.com/office/drawing/2014/main" id="{4AF774E6-D520-0544-B0CD-15252FF5FD80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6779" y="3996575"/>
            <a:ext cx="1261720" cy="1792972"/>
          </a:xfrm>
          <a:prstGeom prst="rect">
            <a:avLst/>
          </a:prstGeom>
        </p:spPr>
      </p:pic>
      <p:sp>
        <p:nvSpPr>
          <p:cNvPr id="25" name="TextBox 382">
            <a:extLst>
              <a:ext uri="{FF2B5EF4-FFF2-40B4-BE49-F238E27FC236}">
                <a16:creationId xmlns:a16="http://schemas.microsoft.com/office/drawing/2014/main" id="{1D17D1F7-345D-164C-B1DA-F63BE0FD154A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9606726" y="5669826"/>
            <a:ext cx="2208245" cy="423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133" b="1" i="0">
                <a:solidFill>
                  <a:srgbClr val="64AA27"/>
                </a:solidFill>
                <a:latin typeface="Arial"/>
                <a:cs typeface="Arial"/>
              </a:rPr>
              <a:t>Tablet</a:t>
            </a:r>
          </a:p>
        </p:txBody>
      </p:sp>
      <p:sp>
        <p:nvSpPr>
          <p:cNvPr id="26" name="TextBox 382">
            <a:extLst>
              <a:ext uri="{FF2B5EF4-FFF2-40B4-BE49-F238E27FC236}">
                <a16:creationId xmlns:a16="http://schemas.microsoft.com/office/drawing/2014/main" id="{DD5F5B61-DD20-3E40-A66B-B783B4315C9B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7869858" y="5647831"/>
            <a:ext cx="2208245" cy="423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133" b="1" i="0">
                <a:solidFill>
                  <a:srgbClr val="64AA27"/>
                </a:solidFill>
                <a:latin typeface="Arial"/>
                <a:cs typeface="Arial"/>
              </a:rPr>
              <a:t>Smartphone</a:t>
            </a:r>
          </a:p>
        </p:txBody>
      </p:sp>
      <p:sp>
        <p:nvSpPr>
          <p:cNvPr id="38" name="TextBox 382">
            <a:extLst>
              <a:ext uri="{FF2B5EF4-FFF2-40B4-BE49-F238E27FC236}">
                <a16:creationId xmlns:a16="http://schemas.microsoft.com/office/drawing/2014/main" id="{1F81E1D8-A663-AD42-B565-6C7A82A5F5B2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6122847" y="5658829"/>
            <a:ext cx="2208245" cy="423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133" b="1" i="0">
                <a:solidFill>
                  <a:srgbClr val="64AA27"/>
                </a:solidFill>
                <a:latin typeface="Arial"/>
                <a:cs typeface="Arial"/>
              </a:rPr>
              <a:t>Computer </a:t>
            </a:r>
          </a:p>
        </p:txBody>
      </p:sp>
      <p:pic>
        <p:nvPicPr>
          <p:cNvPr id="39" name="Picture 38" descr="Icon&#10;&#10;Description automatically generated">
            <a:extLst>
              <a:ext uri="{FF2B5EF4-FFF2-40B4-BE49-F238E27FC236}">
                <a16:creationId xmlns:a16="http://schemas.microsoft.com/office/drawing/2014/main" id="{6B5BBD85-592A-2B46-8A66-467B12A6AFE6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3321" y="4296567"/>
            <a:ext cx="1401368" cy="1372621"/>
          </a:xfrm>
          <a:prstGeom prst="rect">
            <a:avLst/>
          </a:prstGeom>
        </p:spPr>
      </p:pic>
      <p:sp>
        <p:nvSpPr>
          <p:cNvPr id="41" name="TextBox 382">
            <a:extLst>
              <a:ext uri="{FF2B5EF4-FFF2-40B4-BE49-F238E27FC236}">
                <a16:creationId xmlns:a16="http://schemas.microsoft.com/office/drawing/2014/main" id="{9620869F-C0A7-8C41-A370-34BFA70AE280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9393278" y="3589250"/>
            <a:ext cx="2208245" cy="423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133" b="1" i="0">
                <a:solidFill>
                  <a:srgbClr val="CE267C"/>
                </a:solidFill>
                <a:latin typeface="Arial"/>
                <a:cs typeface="Arial"/>
              </a:rPr>
              <a:t>Total Digital</a:t>
            </a:r>
          </a:p>
        </p:txBody>
      </p:sp>
      <p:pic>
        <p:nvPicPr>
          <p:cNvPr id="42" name="Picture 41" descr="Icon&#10;&#10;Description automatically generated">
            <a:extLst>
              <a:ext uri="{FF2B5EF4-FFF2-40B4-BE49-F238E27FC236}">
                <a16:creationId xmlns:a16="http://schemas.microsoft.com/office/drawing/2014/main" id="{5D298AE6-8898-9C40-A8E7-41A391461EFC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5403" y="2262726"/>
            <a:ext cx="1403995" cy="131420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5F87C90-4696-8420-CEAB-2CC849769B30}"/>
              </a:ext>
            </a:extLst>
          </p:cNvPr>
          <p:cNvSpPr txBox="1"/>
          <p:nvPr userDrawn="1"/>
        </p:nvSpPr>
        <p:spPr>
          <a:xfrm>
            <a:off x="2826930" y="429915"/>
            <a:ext cx="66653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Data are strictly embargoed until 0</a:t>
            </a:r>
            <a:r>
              <a:rPr lang="en-GB" sz="140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0</a:t>
            </a:r>
            <a:r>
              <a:rPr lang="en-GB" sz="140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:01 on Wednesday 28</a:t>
            </a:r>
            <a:r>
              <a:rPr lang="en-GB" sz="1400" b="0" baseline="3000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th</a:t>
            </a:r>
            <a:r>
              <a:rPr lang="en-GB" sz="140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 September</a:t>
            </a:r>
            <a:r>
              <a:rPr lang="en-GB" sz="140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 </a:t>
            </a:r>
            <a:r>
              <a:rPr lang="en-GB" sz="140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2022</a:t>
            </a:r>
          </a:p>
        </p:txBody>
      </p:sp>
    </p:spTree>
    <p:extLst>
      <p:ext uri="{BB962C8B-B14F-4D97-AF65-F5344CB8AC3E}">
        <p14:creationId xmlns:p14="http://schemas.microsoft.com/office/powerpoint/2010/main" val="34971721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4"/>
          <p:cNvSpPr txBox="1">
            <a:spLocks noChangeArrowheads="1"/>
          </p:cNvSpPr>
          <p:nvPr userDrawn="1"/>
        </p:nvSpPr>
        <p:spPr bwMode="gray">
          <a:xfrm>
            <a:off x="11088564" y="452637"/>
            <a:ext cx="1056379" cy="2590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altLang="en-US" sz="1067" b="0">
                <a:solidFill>
                  <a:srgbClr val="FFFFFF"/>
                </a:solidFill>
                <a:latin typeface="Arial"/>
                <a:cs typeface="Arial"/>
              </a:rPr>
              <a:t>Source : PAMCo </a:t>
            </a:r>
          </a:p>
        </p:txBody>
      </p:sp>
      <p:sp>
        <p:nvSpPr>
          <p:cNvPr id="20" name="TextBox 408"/>
          <p:cNvSpPr txBox="1">
            <a:spLocks noChangeArrowheads="1"/>
          </p:cNvSpPr>
          <p:nvPr userDrawn="1"/>
        </p:nvSpPr>
        <p:spPr bwMode="auto">
          <a:xfrm>
            <a:off x="142411" y="6262480"/>
            <a:ext cx="7585771" cy="6768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numCol="2" spcCol="359918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800"/>
              </a:spcBef>
            </a:pPr>
            <a:r>
              <a:rPr lang="en-GB" altLang="en-US" sz="933" baseline="0">
                <a:solidFill>
                  <a:srgbClr val="FFFFFF"/>
                </a:solidFill>
                <a:latin typeface="Arial"/>
                <a:cs typeface="Arial"/>
              </a:rPr>
              <a:t>PAMCo - Audience Measurement for Publishers, provides the most authoritative and valued audience research in use for print &amp; digital advertising trading in the UK.</a:t>
            </a:r>
          </a:p>
          <a:p>
            <a:pPr>
              <a:spcBef>
                <a:spcPts val="800"/>
              </a:spcBef>
            </a:pPr>
            <a:endParaRPr lang="en-GB" altLang="en-US" sz="933" baseline="0">
              <a:solidFill>
                <a:srgbClr val="FFFFFF"/>
              </a:solidFill>
              <a:latin typeface="Arial"/>
              <a:cs typeface="Arial"/>
            </a:endParaRPr>
          </a:p>
          <a:p>
            <a:pPr>
              <a:spcBef>
                <a:spcPts val="800"/>
              </a:spcBef>
            </a:pPr>
            <a:r>
              <a:rPr lang="en-GB" altLang="en-US" sz="933" baseline="0">
                <a:solidFill>
                  <a:srgbClr val="FFFFFF"/>
                </a:solidFill>
                <a:latin typeface="Arial"/>
                <a:cs typeface="Arial"/>
              </a:rPr>
              <a:t>The survey covers most of Britain’s major national </a:t>
            </a:r>
            <a:r>
              <a:rPr lang="en-GB" altLang="en-US" sz="933" baseline="0" err="1">
                <a:solidFill>
                  <a:srgbClr val="FFFFFF"/>
                </a:solidFill>
                <a:latin typeface="Arial"/>
                <a:cs typeface="Arial"/>
              </a:rPr>
              <a:t>newsbrands</a:t>
            </a:r>
            <a:r>
              <a:rPr lang="en-GB" altLang="en-US" sz="933" baseline="0">
                <a:solidFill>
                  <a:srgbClr val="FFFFFF"/>
                </a:solidFill>
                <a:latin typeface="Arial"/>
                <a:cs typeface="Arial"/>
              </a:rPr>
              <a:t> and magazines, showing the size and nature of the audiences they achieve.</a:t>
            </a:r>
          </a:p>
        </p:txBody>
      </p:sp>
      <p:sp>
        <p:nvSpPr>
          <p:cNvPr id="21" name="TextBox 409"/>
          <p:cNvSpPr txBox="1">
            <a:spLocks noChangeArrowheads="1"/>
          </p:cNvSpPr>
          <p:nvPr userDrawn="1"/>
        </p:nvSpPr>
        <p:spPr bwMode="auto">
          <a:xfrm>
            <a:off x="9360363" y="6213310"/>
            <a:ext cx="2976331" cy="533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400"/>
              </a:spcBef>
            </a:pPr>
            <a:r>
              <a:rPr lang="en-GB" altLang="en-US" sz="933" b="1" baseline="0">
                <a:solidFill>
                  <a:srgbClr val="FFFFFF"/>
                </a:solidFill>
                <a:latin typeface="Arial"/>
                <a:cs typeface="Arial"/>
              </a:rPr>
              <a:t>For more information please contact us on:</a:t>
            </a:r>
          </a:p>
          <a:p>
            <a:pPr>
              <a:spcBef>
                <a:spcPts val="400"/>
              </a:spcBef>
            </a:pPr>
            <a:r>
              <a:rPr lang="en-GB" altLang="en-US" sz="933" b="1" baseline="0">
                <a:solidFill>
                  <a:srgbClr val="FFFFFF"/>
                </a:solidFill>
                <a:latin typeface="Arial"/>
                <a:cs typeface="Arial"/>
              </a:rPr>
              <a:t>info@pamco.co.uk / +44 (0)20 7637 9822 </a:t>
            </a:r>
          </a:p>
          <a:p>
            <a:pPr>
              <a:spcBef>
                <a:spcPts val="400"/>
              </a:spcBef>
            </a:pPr>
            <a:r>
              <a:rPr lang="en-GB" altLang="en-US" sz="933" b="1" baseline="0">
                <a:solidFill>
                  <a:srgbClr val="FFFFFF"/>
                </a:solidFill>
                <a:latin typeface="Arial"/>
                <a:cs typeface="Arial"/>
              </a:rPr>
              <a:t>www.pamco.co.uk</a:t>
            </a:r>
            <a:endParaRPr lang="en-GB" altLang="en-US" sz="933" baseline="0">
              <a:solidFill>
                <a:srgbClr val="FFFFFF"/>
              </a:solidFill>
              <a:latin typeface="Arial"/>
              <a:cs typeface="Arial"/>
            </a:endParaRPr>
          </a:p>
        </p:txBody>
      </p:sp>
      <p:pic>
        <p:nvPicPr>
          <p:cNvPr id="23" name="Picture 22" descr="uk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360" y="1028733"/>
            <a:ext cx="3304176" cy="5170984"/>
          </a:xfrm>
          <a:prstGeom prst="rect">
            <a:avLst/>
          </a:prstGeom>
        </p:spPr>
      </p:pic>
      <p:pic>
        <p:nvPicPr>
          <p:cNvPr id="24" name="Picture 23" descr="people2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3668" y="1604797"/>
            <a:ext cx="3135945" cy="3890328"/>
          </a:xfrm>
          <a:prstGeom prst="rect">
            <a:avLst/>
          </a:prstGeom>
        </p:spPr>
      </p:pic>
      <p:sp>
        <p:nvSpPr>
          <p:cNvPr id="36" name="TextBox 382"/>
          <p:cNvSpPr txBox="1">
            <a:spLocks noChangeArrowheads="1"/>
          </p:cNvSpPr>
          <p:nvPr userDrawn="1"/>
        </p:nvSpPr>
        <p:spPr bwMode="gray">
          <a:xfrm>
            <a:off x="3910615" y="4064545"/>
            <a:ext cx="1824204" cy="423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/>
            <a:r>
              <a:rPr lang="en-GB" altLang="en-US" sz="2133" b="1" i="0">
                <a:solidFill>
                  <a:srgbClr val="FFFFFF"/>
                </a:solidFill>
                <a:latin typeface="Arial"/>
                <a:cs typeface="Arial"/>
              </a:rPr>
              <a:t>people</a:t>
            </a:r>
          </a:p>
        </p:txBody>
      </p:sp>
      <p:sp>
        <p:nvSpPr>
          <p:cNvPr id="37" name="TextBox 382"/>
          <p:cNvSpPr txBox="1">
            <a:spLocks noChangeArrowheads="1"/>
          </p:cNvSpPr>
          <p:nvPr userDrawn="1"/>
        </p:nvSpPr>
        <p:spPr bwMode="gray">
          <a:xfrm>
            <a:off x="1550000" y="5062789"/>
            <a:ext cx="1824203" cy="5050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333" b="1" i="0">
                <a:solidFill>
                  <a:schemeClr val="bg1"/>
                </a:solidFill>
                <a:latin typeface="Arial"/>
                <a:cs typeface="Arial"/>
              </a:rPr>
              <a:t>Coverage of GB 15+</a:t>
            </a:r>
            <a:br>
              <a:rPr lang="en-GB" altLang="en-US" sz="1333" b="1" i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GB" altLang="en-US" sz="1333" b="1" i="0">
                <a:solidFill>
                  <a:schemeClr val="bg1"/>
                </a:solidFill>
                <a:latin typeface="Arial"/>
                <a:cs typeface="Arial"/>
              </a:rPr>
              <a:t>population</a:t>
            </a:r>
          </a:p>
        </p:txBody>
      </p:sp>
      <p:sp>
        <p:nvSpPr>
          <p:cNvPr id="25" name="TextBox 1"/>
          <p:cNvSpPr txBox="1"/>
          <p:nvPr userDrawn="1"/>
        </p:nvSpPr>
        <p:spPr>
          <a:xfrm>
            <a:off x="-41030" y="5829535"/>
            <a:ext cx="1537099" cy="256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102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98206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97309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96412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95515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94619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93721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92824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067" b="1">
                <a:solidFill>
                  <a:srgbClr val="5C5C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Monthly Data</a:t>
            </a:r>
          </a:p>
        </p:txBody>
      </p:sp>
      <p:sp>
        <p:nvSpPr>
          <p:cNvPr id="26" name="TextBox 382"/>
          <p:cNvSpPr txBox="1">
            <a:spLocks noChangeArrowheads="1"/>
          </p:cNvSpPr>
          <p:nvPr userDrawn="1"/>
        </p:nvSpPr>
        <p:spPr bwMode="gray">
          <a:xfrm>
            <a:off x="0" y="121175"/>
            <a:ext cx="12192000" cy="6283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106424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67" b="0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PAMCo 3 2022 Sept’20 - June’22 print data fused with June’22 iris data</a:t>
            </a:r>
            <a:endParaRPr lang="en-GB" altLang="en-US" sz="1867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altLang="en-US" sz="1600" b="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40" name="Picture 39" descr="mobile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2468" y="3926376"/>
            <a:ext cx="1097787" cy="1824203"/>
          </a:xfrm>
          <a:prstGeom prst="rect">
            <a:avLst/>
          </a:prstGeom>
        </p:spPr>
      </p:pic>
      <p:pic>
        <p:nvPicPr>
          <p:cNvPr id="42" name="Picture 41" descr="tablet.png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6779" y="3996575"/>
            <a:ext cx="1261720" cy="1792972"/>
          </a:xfrm>
          <a:prstGeom prst="rect">
            <a:avLst/>
          </a:prstGeom>
        </p:spPr>
      </p:pic>
      <p:sp>
        <p:nvSpPr>
          <p:cNvPr id="43" name="TextBox 382"/>
          <p:cNvSpPr txBox="1">
            <a:spLocks noChangeArrowheads="1"/>
          </p:cNvSpPr>
          <p:nvPr userDrawn="1"/>
        </p:nvSpPr>
        <p:spPr bwMode="gray">
          <a:xfrm>
            <a:off x="9606726" y="5637278"/>
            <a:ext cx="2208245" cy="423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133" b="1" i="0">
                <a:solidFill>
                  <a:srgbClr val="64AA27"/>
                </a:solidFill>
                <a:latin typeface="Arial"/>
                <a:cs typeface="Arial"/>
              </a:rPr>
              <a:t>Tablet</a:t>
            </a:r>
          </a:p>
        </p:txBody>
      </p:sp>
      <p:sp>
        <p:nvSpPr>
          <p:cNvPr id="44" name="TextBox 382"/>
          <p:cNvSpPr txBox="1">
            <a:spLocks noChangeArrowheads="1"/>
          </p:cNvSpPr>
          <p:nvPr userDrawn="1"/>
        </p:nvSpPr>
        <p:spPr bwMode="gray">
          <a:xfrm>
            <a:off x="7869858" y="5637278"/>
            <a:ext cx="2208245" cy="423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133" b="1" i="0">
                <a:solidFill>
                  <a:srgbClr val="64AA27"/>
                </a:solidFill>
                <a:latin typeface="Arial"/>
                <a:cs typeface="Arial"/>
              </a:rPr>
              <a:t>Smartphone</a:t>
            </a:r>
          </a:p>
        </p:txBody>
      </p:sp>
      <p:sp>
        <p:nvSpPr>
          <p:cNvPr id="45" name="TextBox 382"/>
          <p:cNvSpPr txBox="1">
            <a:spLocks noChangeArrowheads="1"/>
          </p:cNvSpPr>
          <p:nvPr userDrawn="1"/>
        </p:nvSpPr>
        <p:spPr bwMode="gray">
          <a:xfrm>
            <a:off x="9393278" y="3589250"/>
            <a:ext cx="2208245" cy="423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133" b="1" i="0">
                <a:solidFill>
                  <a:srgbClr val="CE267C"/>
                </a:solidFill>
                <a:latin typeface="Arial"/>
                <a:cs typeface="Arial"/>
              </a:rPr>
              <a:t>Total Digital</a:t>
            </a:r>
          </a:p>
        </p:txBody>
      </p:sp>
      <p:sp>
        <p:nvSpPr>
          <p:cNvPr id="46" name="TextBox 382"/>
          <p:cNvSpPr txBox="1">
            <a:spLocks noChangeArrowheads="1"/>
          </p:cNvSpPr>
          <p:nvPr userDrawn="1"/>
        </p:nvSpPr>
        <p:spPr bwMode="gray">
          <a:xfrm>
            <a:off x="6260074" y="1566380"/>
            <a:ext cx="5931927" cy="505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667" b="1" i="0">
                <a:solidFill>
                  <a:srgbClr val="CE267C"/>
                </a:solidFill>
                <a:latin typeface="Arial"/>
                <a:cs typeface="Arial"/>
              </a:rPr>
              <a:t>Reach by platform</a:t>
            </a:r>
          </a:p>
        </p:txBody>
      </p:sp>
      <p:pic>
        <p:nvPicPr>
          <p:cNvPr id="47" name="Picture 46" descr="newspaper.png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6871" y="1988839"/>
            <a:ext cx="2304256" cy="1885300"/>
          </a:xfrm>
          <a:prstGeom prst="rect">
            <a:avLst/>
          </a:prstGeom>
        </p:spPr>
      </p:pic>
      <p:sp>
        <p:nvSpPr>
          <p:cNvPr id="48" name="TextBox 382"/>
          <p:cNvSpPr txBox="1">
            <a:spLocks noChangeArrowheads="1"/>
          </p:cNvSpPr>
          <p:nvPr userDrawn="1"/>
        </p:nvSpPr>
        <p:spPr bwMode="gray">
          <a:xfrm>
            <a:off x="6966871" y="3648174"/>
            <a:ext cx="2208245" cy="423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133" b="1" i="0">
                <a:solidFill>
                  <a:srgbClr val="1298E3"/>
                </a:solidFill>
                <a:latin typeface="Arial"/>
                <a:cs typeface="Arial"/>
              </a:rPr>
              <a:t>Print</a:t>
            </a:r>
          </a:p>
        </p:txBody>
      </p:sp>
      <p:sp>
        <p:nvSpPr>
          <p:cNvPr id="22" name="TextBox 21"/>
          <p:cNvSpPr txBox="1"/>
          <p:nvPr userDrawn="1"/>
        </p:nvSpPr>
        <p:spPr>
          <a:xfrm>
            <a:off x="2826930" y="429915"/>
            <a:ext cx="66653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Data are strictly embargoed until 0</a:t>
            </a:r>
            <a:r>
              <a:rPr lang="en-GB" sz="140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0</a:t>
            </a:r>
            <a:r>
              <a:rPr lang="en-GB" sz="140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:01 on Wednesday 21</a:t>
            </a:r>
            <a:r>
              <a:rPr lang="en-GB" sz="1400" b="0" baseline="3000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st</a:t>
            </a:r>
            <a:r>
              <a:rPr lang="en-GB" sz="140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 September</a:t>
            </a:r>
            <a:r>
              <a:rPr lang="en-GB" sz="140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 </a:t>
            </a:r>
            <a:r>
              <a:rPr lang="en-GB" sz="140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2022</a:t>
            </a:r>
          </a:p>
        </p:txBody>
      </p:sp>
      <p:sp>
        <p:nvSpPr>
          <p:cNvPr id="28" name="TextBox 382">
            <a:extLst>
              <a:ext uri="{FF2B5EF4-FFF2-40B4-BE49-F238E27FC236}">
                <a16:creationId xmlns:a16="http://schemas.microsoft.com/office/drawing/2014/main" id="{F11B7DB7-74B5-1E40-87BB-4BD371285599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6096000" y="5669221"/>
            <a:ext cx="2208245" cy="423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133" b="1" i="0">
                <a:solidFill>
                  <a:srgbClr val="64AA27"/>
                </a:solidFill>
                <a:latin typeface="Arial"/>
                <a:cs typeface="Arial"/>
              </a:rPr>
              <a:t>Computer</a:t>
            </a:r>
          </a:p>
        </p:txBody>
      </p:sp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965258D2-C435-7444-A92A-2663F5875871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3321" y="4296567"/>
            <a:ext cx="1401368" cy="1372621"/>
          </a:xfrm>
          <a:prstGeom prst="rect">
            <a:avLst/>
          </a:prstGeom>
        </p:spPr>
      </p:pic>
      <p:pic>
        <p:nvPicPr>
          <p:cNvPr id="31" name="Picture 30" descr="Icon&#10;&#10;Description automatically generated">
            <a:extLst>
              <a:ext uri="{FF2B5EF4-FFF2-40B4-BE49-F238E27FC236}">
                <a16:creationId xmlns:a16="http://schemas.microsoft.com/office/drawing/2014/main" id="{3020A742-AABF-114E-983F-DBDA1E3A8EC5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5403" y="2262726"/>
            <a:ext cx="1403995" cy="1314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9511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1AAA69-1F90-D109-6BB5-BB36DCECCE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B9EECE-D726-5E7C-C939-DA2048AB41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DE072A-FF07-C55A-59ED-DE3DDD5024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56F7F-8E49-4D6E-BFDF-7B5FB2AB9BBC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7951F1-9D49-6D33-6941-1FAAE67FFC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4A87D7-1B8F-9570-0050-83B258AC78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2FB2F-9349-45C4-9939-E7813BA3EC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8664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4D8C27-DC69-3648-4737-A5A5DE031F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427637-9517-8959-8673-AB22FA1916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83950D-94E8-21FE-59A0-A1C1BCB96E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56F7F-8E49-4D6E-BFDF-7B5FB2AB9BBC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518785-EA56-14EB-F34D-83C5443A71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3FB6D6-3D69-E161-511C-A0BA50B362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2FB2F-9349-45C4-9939-E7813BA3EC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9645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0D5657-62C7-ADA4-C838-C8CDBA927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4B1911-5AD5-B330-38C8-FAE76DE264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C1F7F4-74BB-9985-0813-F51F2B89E2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FA441E-D8F3-EA0D-BAAD-5B6BA58294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56F7F-8E49-4D6E-BFDF-7B5FB2AB9BBC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1CE82B-5AC1-B104-DB8B-C75D85E413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248F60-E5EF-E1F7-986F-88435F3FAA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2FB2F-9349-45C4-9939-E7813BA3EC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0689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944AAB-7B88-B9D1-CEB2-0E86D1BF26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B55CCA-04E6-72A6-93AF-96D11B10EE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F56298-011D-9B67-5C8F-46BB71FEAC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23502F4-B587-6616-6B88-97E6B7220F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081B913-DC58-49F7-422E-73043460D2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A2D7269-8FCA-2713-C13A-A327759BA9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56F7F-8E49-4D6E-BFDF-7B5FB2AB9BBC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ED901BF-CEBF-C0B4-C240-521E046107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BEBEE1F-DE2F-8F25-61C5-AB6916B2E5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2FB2F-9349-45C4-9939-E7813BA3EC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8547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60EC27-9BE6-0E7D-7AA6-E38878D243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FB36AF6-33BA-56EA-49E6-197468DB47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56F7F-8E49-4D6E-BFDF-7B5FB2AB9BBC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2656E6-2809-9DEC-8981-9131CAFE73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4A6741E-4D5F-588B-4793-393E109D51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2FB2F-9349-45C4-9939-E7813BA3EC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8765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2FA4C00-F7D6-0BC2-E886-14DC0D2D75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56F7F-8E49-4D6E-BFDF-7B5FB2AB9BBC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32BD127-27B5-8578-0E8A-14ED2DF747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F6DE5F-739F-D8BB-7DA2-114138D43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2FB2F-9349-45C4-9939-E7813BA3EC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3285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E77360-6712-7ED2-19E3-25B62949A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422CD6-C173-449F-E4FA-D724A0A310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FDA72F-4990-75A5-FC35-C052C17184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44812C-9C70-D4C2-8E1C-61160070C3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56F7F-8E49-4D6E-BFDF-7B5FB2AB9BBC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707F1D-2916-FE64-F647-757E7169E4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60245C-A6A8-4DA5-BC71-A04330D57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2FB2F-9349-45C4-9939-E7813BA3EC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3327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58D003-781D-B7B8-85A8-1C62CCEF16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EFDB091-4966-688D-C634-F469578568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2F84D8-F6DB-E1D6-F9D1-9692C5FDE4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E07151-5C8E-C3DB-4E11-C40255F1AA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56F7F-8E49-4D6E-BFDF-7B5FB2AB9BBC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66F407-4F18-7846-E98F-A58F768291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4EAA04-BCFC-58BC-D900-077B4C485E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2FB2F-9349-45C4-9939-E7813BA3EC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6959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D75ADA4-A586-59E0-1528-2C4C26F8B2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08B8B7-00CC-B14F-8DA7-1C5A060C9F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8D9B65-E550-103C-3FA2-EB0CDE0E3F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556F7F-8E49-4D6E-BFDF-7B5FB2AB9BBC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2FAED7-AC2B-BCF1-D884-65E78D348F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D4FC36-8748-C50E-B15C-19D537D12A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32FB2F-9349-45C4-9939-E7813BA3EC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8361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-16425" y="0"/>
            <a:ext cx="12208428" cy="740701"/>
          </a:xfrm>
          <a:prstGeom prst="rect">
            <a:avLst/>
          </a:prstGeom>
          <a:solidFill>
            <a:srgbClr val="64A927"/>
          </a:solidFill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103876" tIns="51937" rIns="103876" bIns="51937"/>
          <a:lstStyle/>
          <a:p>
            <a:endParaRPr lang="en-US" sz="2400"/>
          </a:p>
        </p:txBody>
      </p:sp>
      <p:sp>
        <p:nvSpPr>
          <p:cNvPr id="8" name="Rectangle 7"/>
          <p:cNvSpPr/>
          <p:nvPr userDrawn="1"/>
        </p:nvSpPr>
        <p:spPr>
          <a:xfrm>
            <a:off x="-19141" y="6117300"/>
            <a:ext cx="12211141" cy="740701"/>
          </a:xfrm>
          <a:prstGeom prst="rect">
            <a:avLst/>
          </a:prstGeom>
          <a:solidFill>
            <a:srgbClr val="64A927"/>
          </a:solidFill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103876" tIns="51937" rIns="103876" bIns="51937"/>
          <a:lstStyle/>
          <a:p>
            <a:endParaRPr lang="en-US" sz="2400"/>
          </a:p>
        </p:txBody>
      </p:sp>
      <p:pic>
        <p:nvPicPr>
          <p:cNvPr id="9" name="Picture 8" descr="logo2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339" y="164637"/>
            <a:ext cx="1335005" cy="384043"/>
          </a:xfrm>
          <a:prstGeom prst="rect">
            <a:avLst/>
          </a:prstGeom>
        </p:spPr>
      </p:pic>
      <p:pic>
        <p:nvPicPr>
          <p:cNvPr id="10" name="Picture 9" descr="lines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80585" y="5"/>
            <a:ext cx="569663" cy="657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7939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ctr" defTabSz="609585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609585" rtl="0" eaLnBrk="1" latinLnBrk="0" hangingPunct="1">
        <a:spcBef>
          <a:spcPct val="20000"/>
        </a:spcBef>
        <a:buFont typeface="Arial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609585" rtl="0" eaLnBrk="1" latinLnBrk="0" hangingPunct="1">
        <a:spcBef>
          <a:spcPct val="20000"/>
        </a:spcBef>
        <a:buFont typeface="Arial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609585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609585" rtl="0" eaLnBrk="1" latinLnBrk="0" hangingPunct="1">
        <a:spcBef>
          <a:spcPct val="20000"/>
        </a:spcBef>
        <a:buFont typeface="Arial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609585" rtl="0" eaLnBrk="1" latinLnBrk="0" hangingPunct="1">
        <a:spcBef>
          <a:spcPct val="20000"/>
        </a:spcBef>
        <a:buFont typeface="Arial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emf"/><Relationship Id="rId3" Type="http://schemas.openxmlformats.org/officeDocument/2006/relationships/image" Target="../media/image12.emf"/><Relationship Id="rId7" Type="http://schemas.openxmlformats.org/officeDocument/2006/relationships/image" Target="../media/image16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5.emf"/><Relationship Id="rId5" Type="http://schemas.openxmlformats.org/officeDocument/2006/relationships/image" Target="../media/image14.emf"/><Relationship Id="rId4" Type="http://schemas.openxmlformats.org/officeDocument/2006/relationships/image" Target="../media/image1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382"/>
          <p:cNvSpPr txBox="1">
            <a:spLocks noChangeArrowheads="1"/>
          </p:cNvSpPr>
          <p:nvPr/>
        </p:nvSpPr>
        <p:spPr bwMode="gray">
          <a:xfrm>
            <a:off x="0" y="740702"/>
            <a:ext cx="12192000" cy="587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defTabSz="1064248"/>
            <a:r>
              <a:rPr lang="en-GB" altLang="en-US" sz="3200" b="1" dirty="0" err="1">
                <a:solidFill>
                  <a:srgbClr val="5C5C5B"/>
                </a:solidFill>
                <a:latin typeface="Arial"/>
                <a:cs typeface="Arial"/>
              </a:rPr>
              <a:t>Newsbrands</a:t>
            </a:r>
            <a:r>
              <a:rPr lang="en-GB" altLang="en-US" sz="3200" b="1" dirty="0">
                <a:solidFill>
                  <a:srgbClr val="5C5C5B"/>
                </a:solidFill>
                <a:latin typeface="Arial"/>
                <a:cs typeface="Arial"/>
              </a:rPr>
              <a:t> (Mid Markets)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A8E44DB-6C3C-2C8F-F616-9C3ACCFE367E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295467" y="3717032"/>
            <a:ext cx="1261533" cy="618067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69B72DCB-B7B6-A170-530D-B70065B1F4C7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3887755" y="3429000"/>
            <a:ext cx="2057400" cy="61806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417A275-F5DD-91FB-F6D0-0FE7FBD08E74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7728181" y="2468894"/>
            <a:ext cx="846667" cy="39793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3B48FDC-B3A9-D525-54E0-489B6F4B74A5}"/>
              </a:ext>
            </a:extLst>
          </p:cNvPr>
          <p:cNvPicPr/>
          <p:nvPr/>
        </p:nvPicPr>
        <p:blipFill>
          <a:blip r:embed="rId5"/>
          <a:stretch>
            <a:fillRect/>
          </a:stretch>
        </p:blipFill>
        <p:spPr>
          <a:xfrm>
            <a:off x="6710620" y="4581128"/>
            <a:ext cx="922867" cy="39793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B2A4DBD-E911-6DAD-F1B4-26CC716A24A1}"/>
              </a:ext>
            </a:extLst>
          </p:cNvPr>
          <p:cNvPicPr/>
          <p:nvPr/>
        </p:nvPicPr>
        <p:blipFill>
          <a:blip r:embed="rId6"/>
          <a:stretch>
            <a:fillRect/>
          </a:stretch>
        </p:blipFill>
        <p:spPr>
          <a:xfrm>
            <a:off x="8454815" y="4694108"/>
            <a:ext cx="1075267" cy="397933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F853D56-77AB-E308-EA92-6F3036553B12}"/>
              </a:ext>
            </a:extLst>
          </p:cNvPr>
          <p:cNvPicPr/>
          <p:nvPr/>
        </p:nvPicPr>
        <p:blipFill>
          <a:blip r:embed="rId7"/>
          <a:stretch>
            <a:fillRect/>
          </a:stretch>
        </p:blipFill>
        <p:spPr>
          <a:xfrm>
            <a:off x="10301993" y="4707138"/>
            <a:ext cx="846667" cy="397933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61CD1859-5DA1-CF9A-AE6B-15918C114944}"/>
              </a:ext>
            </a:extLst>
          </p:cNvPr>
          <p:cNvPicPr/>
          <p:nvPr/>
        </p:nvPicPr>
        <p:blipFill>
          <a:blip r:embed="rId8"/>
          <a:stretch>
            <a:fillRect/>
          </a:stretch>
        </p:blipFill>
        <p:spPr>
          <a:xfrm>
            <a:off x="10285060" y="2347679"/>
            <a:ext cx="863600" cy="397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93886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7E7EB7776655348936A38F4F0085AE8" ma:contentTypeVersion="14" ma:contentTypeDescription="Create a new document." ma:contentTypeScope="" ma:versionID="d73d402dcf808a02d856076e0dfb1a1f">
  <xsd:schema xmlns:xsd="http://www.w3.org/2001/XMLSchema" xmlns:xs="http://www.w3.org/2001/XMLSchema" xmlns:p="http://schemas.microsoft.com/office/2006/metadata/properties" xmlns:ns2="b2a01d73-8935-4eb2-a87a-2289ff5b8144" xmlns:ns3="93452542-5985-4799-ad4f-b73e5edc7713" targetNamespace="http://schemas.microsoft.com/office/2006/metadata/properties" ma:root="true" ma:fieldsID="84c25da66f29ba7e15dcab15579d3ce9" ns2:_="" ns3:_="">
    <xsd:import namespace="b2a01d73-8935-4eb2-a87a-2289ff5b8144"/>
    <xsd:import namespace="93452542-5985-4799-ad4f-b73e5edc771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a01d73-8935-4eb2-a87a-2289ff5b814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3cc86f3d-b6b6-4121-b807-5ab201feca5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452542-5985-4799-ad4f-b73e5edc7713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8c91ca3b-0558-46f6-9a7b-8d8ea57e0fd4}" ma:internalName="TaxCatchAll" ma:showField="CatchAllData" ma:web="93452542-5985-4799-ad4f-b73e5edc771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2a01d73-8935-4eb2-a87a-2289ff5b8144">
      <Terms xmlns="http://schemas.microsoft.com/office/infopath/2007/PartnerControls"/>
    </lcf76f155ced4ddcb4097134ff3c332f>
    <TaxCatchAll xmlns="93452542-5985-4799-ad4f-b73e5edc7713" xsi:nil="true"/>
  </documentManagement>
</p:properties>
</file>

<file path=customXml/itemProps1.xml><?xml version="1.0" encoding="utf-8"?>
<ds:datastoreItem xmlns:ds="http://schemas.openxmlformats.org/officeDocument/2006/customXml" ds:itemID="{ACB1874E-FD8B-43D2-A1F1-050DAD69019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2a01d73-8935-4eb2-a87a-2289ff5b8144"/>
    <ds:schemaRef ds:uri="93452542-5985-4799-ad4f-b73e5edc771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1691EF0-BD9D-4D0A-87E7-7F51C1798D8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16CF67E-197E-41A6-B6E8-524538A35C14}">
  <ds:schemaRefs>
    <ds:schemaRef ds:uri="http://purl.org/dc/elements/1.1/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purl.org/dc/dcmitype/"/>
    <ds:schemaRef ds:uri="http://purl.org/dc/terms/"/>
    <ds:schemaRef ds:uri="b2a01d73-8935-4eb2-a87a-2289ff5b8144"/>
    <ds:schemaRef ds:uri="http://schemas.openxmlformats.org/package/2006/metadata/core-properties"/>
    <ds:schemaRef ds:uri="http://schemas.microsoft.com/office/infopath/2007/PartnerControls"/>
    <ds:schemaRef ds:uri="93452542-5985-4799-ad4f-b73e5edc771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</Words>
  <Application>Microsoft Macintosh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Open Sans Condensed</vt:lpstr>
      <vt:lpstr>Office Theme</vt:lpstr>
      <vt:lpstr>1_Custom Design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 Basnett</dc:creator>
  <cp:lastModifiedBy>Joshua Gidman</cp:lastModifiedBy>
  <cp:revision>3</cp:revision>
  <dcterms:created xsi:type="dcterms:W3CDTF">2022-09-01T10:14:25Z</dcterms:created>
  <dcterms:modified xsi:type="dcterms:W3CDTF">2022-09-16T13:14:43Z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0x01010047E7EB7776655348936A38F4F0085AE8</vt:lpwstr>
  </property>
  <property fmtid="{D5CDD505-2E9C-101B-9397-08002B2CF9AE}" pid="3" name="MediaServiceImageTags">
    <vt:lpwstr/>
  </property>
</Properties>
</file>