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  <p:sldMasterId id="2147483660" r:id="rId5"/>
  </p:sldMasterIdLst>
  <p:sldIdLst>
    <p:sldId id="273" r:id="rId6"/>
    <p:sldId id="274" r:id="rId7"/>
    <p:sldId id="275" r:id="rId8"/>
    <p:sldId id="276" r:id="rId9"/>
    <p:sldId id="277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67" d="100"/>
          <a:sy n="67" d="100"/>
        </p:scale>
        <p:origin x="644" y="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presProps" Target="presProps.xml"/><Relationship Id="rId5" Type="http://schemas.openxmlformats.org/officeDocument/2006/relationships/slideMaster" Target="slideMasters/slideMaster2.xml"/><Relationship Id="rId10" Type="http://schemas.openxmlformats.org/officeDocument/2006/relationships/slide" Target="slides/slide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3.png"/><Relationship Id="rId7" Type="http://schemas.openxmlformats.org/officeDocument/2006/relationships/image" Target="../media/image8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5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AE9FD9-A6BE-4DDE-9F47-B54A53CC234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020EF2F-8BC8-4C2C-8C5F-9548D486128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846ED6F-EF36-4809-9405-1C5A3191C5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094C68-4921-4A08-9D7D-22D98E649B3F}" type="datetimeFigureOut">
              <a:rPr lang="en-GB" smtClean="0"/>
              <a:t>24/02/2022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0708E3B-B856-4001-A699-A91631F944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BA7B9C-825B-4DE2-ADAA-4747BCD47B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4BB005-C447-4EE5-A5A1-3AE09996831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26838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469793-F0C5-457A-A150-713FD96037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7E85338-749D-4C9A-A93A-ADED60E8EF5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32FF03F-8825-4B7C-B866-BA47CB653E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094C68-4921-4A08-9D7D-22D98E649B3F}" type="datetimeFigureOut">
              <a:rPr lang="en-GB" smtClean="0"/>
              <a:t>24/02/2022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CDEAEAC-3100-4E1A-9312-54B936CFA5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348B55A-845A-4B2A-9FD3-BC1EC3A5AC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4BB005-C447-4EE5-A5A1-3AE09996831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213928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F2B1D83-69EE-4C07-9B08-2AD49C4C90B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2ECB40D-C058-41F0-8DF1-722A2EE5E3A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B425596-221C-462A-9152-9DA06DFC16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094C68-4921-4A08-9D7D-22D98E649B3F}" type="datetimeFigureOut">
              <a:rPr lang="en-GB" smtClean="0"/>
              <a:t>24/02/2022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2AEDD11-B1E4-4AEC-972B-55BE70D765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C109E9-AFD2-468A-AF7D-7A6FC92686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4BB005-C447-4EE5-A5A1-3AE09996831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2954400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14"/>
          <p:cNvSpPr txBox="1">
            <a:spLocks noChangeArrowheads="1"/>
          </p:cNvSpPr>
          <p:nvPr userDrawn="1"/>
        </p:nvSpPr>
        <p:spPr bwMode="gray">
          <a:xfrm>
            <a:off x="11088564" y="452637"/>
            <a:ext cx="1056379" cy="2590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GB" altLang="en-US" sz="1067" b="0" dirty="0">
                <a:solidFill>
                  <a:srgbClr val="FFFFFF"/>
                </a:solidFill>
                <a:latin typeface="Arial"/>
                <a:cs typeface="Arial"/>
              </a:rPr>
              <a:t>Source : PAMCo </a:t>
            </a:r>
          </a:p>
        </p:txBody>
      </p:sp>
      <p:sp>
        <p:nvSpPr>
          <p:cNvPr id="8" name="TextBox 408"/>
          <p:cNvSpPr txBox="1">
            <a:spLocks noChangeArrowheads="1"/>
          </p:cNvSpPr>
          <p:nvPr userDrawn="1"/>
        </p:nvSpPr>
        <p:spPr bwMode="auto">
          <a:xfrm>
            <a:off x="142411" y="6262480"/>
            <a:ext cx="7585771" cy="6768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numCol="2" spcCol="359918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ts val="800"/>
              </a:spcBef>
            </a:pPr>
            <a:r>
              <a:rPr lang="en-GB" altLang="en-US" sz="933" baseline="0" dirty="0">
                <a:solidFill>
                  <a:srgbClr val="FFFFFF"/>
                </a:solidFill>
                <a:latin typeface="Arial"/>
                <a:cs typeface="Arial"/>
              </a:rPr>
              <a:t>PAMCo - Audience Measurement for Publishers, provides the most authoritative and valued audience research in use for print &amp; digital advertising trading in the UK.</a:t>
            </a:r>
          </a:p>
          <a:p>
            <a:pPr>
              <a:spcBef>
                <a:spcPts val="800"/>
              </a:spcBef>
            </a:pPr>
            <a:endParaRPr lang="en-GB" altLang="en-US" sz="933" baseline="0" dirty="0">
              <a:solidFill>
                <a:srgbClr val="FFFFFF"/>
              </a:solidFill>
              <a:latin typeface="Arial"/>
              <a:cs typeface="Arial"/>
            </a:endParaRPr>
          </a:p>
          <a:p>
            <a:pPr>
              <a:spcBef>
                <a:spcPts val="800"/>
              </a:spcBef>
            </a:pPr>
            <a:r>
              <a:rPr lang="en-GB" altLang="en-US" sz="933" baseline="0" dirty="0">
                <a:solidFill>
                  <a:srgbClr val="FFFFFF"/>
                </a:solidFill>
                <a:latin typeface="Arial"/>
                <a:cs typeface="Arial"/>
              </a:rPr>
              <a:t>The survey covers most of Britain’s major national </a:t>
            </a:r>
            <a:r>
              <a:rPr lang="en-GB" altLang="en-US" sz="933" baseline="0" dirty="0" err="1">
                <a:solidFill>
                  <a:srgbClr val="FFFFFF"/>
                </a:solidFill>
                <a:latin typeface="Arial"/>
                <a:cs typeface="Arial"/>
              </a:rPr>
              <a:t>newsbrands</a:t>
            </a:r>
            <a:r>
              <a:rPr lang="en-GB" altLang="en-US" sz="933" baseline="0" dirty="0">
                <a:solidFill>
                  <a:srgbClr val="FFFFFF"/>
                </a:solidFill>
                <a:latin typeface="Arial"/>
                <a:cs typeface="Arial"/>
              </a:rPr>
              <a:t> and magazines, showing the size and nature of the audiences they achieve.</a:t>
            </a:r>
          </a:p>
        </p:txBody>
      </p:sp>
      <p:pic>
        <p:nvPicPr>
          <p:cNvPr id="9" name="Picture 8" descr="people2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3660" y="1508787"/>
            <a:ext cx="3135945" cy="3890328"/>
          </a:xfrm>
          <a:prstGeom prst="rect">
            <a:avLst/>
          </a:prstGeom>
        </p:spPr>
      </p:pic>
      <p:sp>
        <p:nvSpPr>
          <p:cNvPr id="15" name="TextBox 382"/>
          <p:cNvSpPr txBox="1">
            <a:spLocks noChangeArrowheads="1"/>
          </p:cNvSpPr>
          <p:nvPr userDrawn="1"/>
        </p:nvSpPr>
        <p:spPr bwMode="gray">
          <a:xfrm>
            <a:off x="3887755" y="4005097"/>
            <a:ext cx="1824204" cy="423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/>
            <a:r>
              <a:rPr lang="en-GB" altLang="en-US" sz="2133" b="1" i="0" dirty="0">
                <a:solidFill>
                  <a:srgbClr val="FFFFFF"/>
                </a:solidFill>
                <a:latin typeface="Arial"/>
                <a:cs typeface="Arial"/>
              </a:rPr>
              <a:t>people</a:t>
            </a:r>
          </a:p>
        </p:txBody>
      </p:sp>
      <p:pic>
        <p:nvPicPr>
          <p:cNvPr id="17" name="Picture 16" descr="scotland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9349" y="1508787"/>
            <a:ext cx="3376803" cy="4475989"/>
          </a:xfrm>
          <a:prstGeom prst="rect">
            <a:avLst/>
          </a:prstGeom>
        </p:spPr>
      </p:pic>
      <p:sp>
        <p:nvSpPr>
          <p:cNvPr id="18" name="TextBox 382"/>
          <p:cNvSpPr txBox="1">
            <a:spLocks noChangeArrowheads="1"/>
          </p:cNvSpPr>
          <p:nvPr userDrawn="1"/>
        </p:nvSpPr>
        <p:spPr bwMode="gray">
          <a:xfrm>
            <a:off x="1077521" y="4389020"/>
            <a:ext cx="1897284" cy="7101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1333" b="1" i="0" dirty="0">
                <a:solidFill>
                  <a:schemeClr val="bg1"/>
                </a:solidFill>
                <a:latin typeface="Arial"/>
                <a:cs typeface="Arial"/>
              </a:rPr>
              <a:t>Coverage of the</a:t>
            </a:r>
            <a:br>
              <a:rPr lang="en-GB" altLang="en-US" sz="1333" b="1" i="0" dirty="0">
                <a:solidFill>
                  <a:schemeClr val="bg1"/>
                </a:solidFill>
                <a:latin typeface="Arial"/>
                <a:cs typeface="Arial"/>
              </a:rPr>
            </a:br>
            <a:r>
              <a:rPr lang="en-GB" altLang="en-US" sz="1333" b="1" i="0" dirty="0">
                <a:solidFill>
                  <a:schemeClr val="bg1"/>
                </a:solidFill>
                <a:latin typeface="Arial"/>
                <a:cs typeface="Arial"/>
              </a:rPr>
              <a:t>Scottish 15+ population</a:t>
            </a:r>
          </a:p>
        </p:txBody>
      </p:sp>
      <p:sp>
        <p:nvSpPr>
          <p:cNvPr id="22" name="TextBox 382"/>
          <p:cNvSpPr txBox="1">
            <a:spLocks noChangeArrowheads="1"/>
          </p:cNvSpPr>
          <p:nvPr userDrawn="1"/>
        </p:nvSpPr>
        <p:spPr bwMode="gray">
          <a:xfrm>
            <a:off x="274043" y="149732"/>
            <a:ext cx="12192000" cy="382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ctr" defTabSz="106424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867" b="0" i="0" dirty="0"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PAMCo Bridge 1 2022 January'20 - December'21 print data fused with November'21 iris data</a:t>
            </a:r>
            <a:endParaRPr lang="en-GB" altLang="en-US" sz="1867" b="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TextBox 1"/>
          <p:cNvSpPr txBox="1"/>
          <p:nvPr userDrawn="1"/>
        </p:nvSpPr>
        <p:spPr>
          <a:xfrm>
            <a:off x="-30392" y="5836369"/>
            <a:ext cx="1901923" cy="256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99102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98206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97309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96412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995515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94619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93721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92824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067" b="1" dirty="0">
                <a:solidFill>
                  <a:srgbClr val="5C5C5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Monthly Data</a:t>
            </a:r>
            <a:r>
              <a:rPr lang="en-GB" sz="1067" b="1" baseline="0" dirty="0">
                <a:solidFill>
                  <a:srgbClr val="5C5C5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- Scotland</a:t>
            </a:r>
            <a:endParaRPr lang="en-GB" sz="1067" b="1" dirty="0">
              <a:solidFill>
                <a:srgbClr val="5C5C5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" name="TextBox 382"/>
          <p:cNvSpPr txBox="1">
            <a:spLocks noChangeArrowheads="1"/>
          </p:cNvSpPr>
          <p:nvPr userDrawn="1"/>
        </p:nvSpPr>
        <p:spPr bwMode="gray">
          <a:xfrm>
            <a:off x="6260074" y="1566380"/>
            <a:ext cx="5931927" cy="5052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667" b="1" i="0" dirty="0">
                <a:solidFill>
                  <a:srgbClr val="CE267C"/>
                </a:solidFill>
                <a:latin typeface="Arial"/>
                <a:cs typeface="Arial"/>
              </a:rPr>
              <a:t>Reach by platform</a:t>
            </a:r>
          </a:p>
        </p:txBody>
      </p:sp>
      <p:pic>
        <p:nvPicPr>
          <p:cNvPr id="34" name="Picture 33" descr="newspaper.pn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66871" y="1988839"/>
            <a:ext cx="2304256" cy="1885300"/>
          </a:xfrm>
          <a:prstGeom prst="rect">
            <a:avLst/>
          </a:prstGeom>
        </p:spPr>
      </p:pic>
      <p:sp>
        <p:nvSpPr>
          <p:cNvPr id="35" name="TextBox 382"/>
          <p:cNvSpPr txBox="1">
            <a:spLocks noChangeArrowheads="1"/>
          </p:cNvSpPr>
          <p:nvPr userDrawn="1"/>
        </p:nvSpPr>
        <p:spPr bwMode="gray">
          <a:xfrm>
            <a:off x="6966871" y="3648174"/>
            <a:ext cx="2208245" cy="423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133" b="1" i="0" dirty="0">
                <a:solidFill>
                  <a:srgbClr val="1298E3"/>
                </a:solidFill>
                <a:latin typeface="Arial"/>
                <a:cs typeface="Arial"/>
              </a:rPr>
              <a:t>Print</a:t>
            </a:r>
          </a:p>
        </p:txBody>
      </p:sp>
      <p:sp>
        <p:nvSpPr>
          <p:cNvPr id="36" name="TextBox 409"/>
          <p:cNvSpPr txBox="1">
            <a:spLocks noChangeArrowheads="1"/>
          </p:cNvSpPr>
          <p:nvPr userDrawn="1"/>
        </p:nvSpPr>
        <p:spPr bwMode="auto">
          <a:xfrm>
            <a:off x="9360363" y="6213310"/>
            <a:ext cx="2976331" cy="533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ts val="400"/>
              </a:spcBef>
            </a:pPr>
            <a:r>
              <a:rPr lang="en-GB" altLang="en-US" sz="933" b="1" baseline="0" dirty="0">
                <a:solidFill>
                  <a:srgbClr val="FFFFFF"/>
                </a:solidFill>
                <a:latin typeface="Arial"/>
                <a:cs typeface="Arial"/>
              </a:rPr>
              <a:t>For more information please contact us on:</a:t>
            </a:r>
          </a:p>
          <a:p>
            <a:pPr>
              <a:spcBef>
                <a:spcPts val="400"/>
              </a:spcBef>
            </a:pPr>
            <a:r>
              <a:rPr lang="en-GB" altLang="en-US" sz="933" b="1" baseline="0" dirty="0">
                <a:solidFill>
                  <a:srgbClr val="FFFFFF"/>
                </a:solidFill>
                <a:latin typeface="Arial"/>
                <a:cs typeface="Arial"/>
              </a:rPr>
              <a:t>info@pamco.co.uk / +44 (0)20 7637 9822 </a:t>
            </a:r>
          </a:p>
          <a:p>
            <a:pPr>
              <a:spcBef>
                <a:spcPts val="400"/>
              </a:spcBef>
            </a:pPr>
            <a:r>
              <a:rPr lang="en-GB" altLang="en-US" sz="933" b="1" baseline="0" dirty="0">
                <a:solidFill>
                  <a:srgbClr val="FFFFFF"/>
                </a:solidFill>
                <a:latin typeface="Arial"/>
                <a:cs typeface="Arial"/>
              </a:rPr>
              <a:t>www.pamco.co.uk</a:t>
            </a:r>
            <a:endParaRPr lang="en-GB" altLang="en-US" sz="933" baseline="0" dirty="0"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20" name="TextBox 19"/>
          <p:cNvSpPr txBox="1"/>
          <p:nvPr userDrawn="1"/>
        </p:nvSpPr>
        <p:spPr>
          <a:xfrm>
            <a:off x="2925790" y="433129"/>
            <a:ext cx="634533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Data are strictly embargoed until 0</a:t>
            </a:r>
            <a:r>
              <a:rPr lang="en-GB" sz="140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0</a:t>
            </a:r>
            <a:r>
              <a:rPr lang="en-GB" sz="1400" b="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:01 on Wednesday 23</a:t>
            </a:r>
            <a:r>
              <a:rPr lang="en-GB" sz="1400" b="0" baseline="3000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rd</a:t>
            </a:r>
            <a:r>
              <a:rPr lang="en-GB" sz="140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 March </a:t>
            </a:r>
            <a:r>
              <a:rPr lang="en-GB" sz="1400" b="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2022</a:t>
            </a:r>
          </a:p>
        </p:txBody>
      </p:sp>
      <p:pic>
        <p:nvPicPr>
          <p:cNvPr id="21" name="Picture 20" descr="mobile.png">
            <a:extLst>
              <a:ext uri="{FF2B5EF4-FFF2-40B4-BE49-F238E27FC236}">
                <a16:creationId xmlns:a16="http://schemas.microsoft.com/office/drawing/2014/main" id="{B2B5AAA4-7717-5440-BACC-A1D2F0EF0F5D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42468" y="3926376"/>
            <a:ext cx="1097787" cy="1824203"/>
          </a:xfrm>
          <a:prstGeom prst="rect">
            <a:avLst/>
          </a:prstGeom>
        </p:spPr>
      </p:pic>
      <p:pic>
        <p:nvPicPr>
          <p:cNvPr id="24" name="Picture 23" descr="tablet.png">
            <a:extLst>
              <a:ext uri="{FF2B5EF4-FFF2-40B4-BE49-F238E27FC236}">
                <a16:creationId xmlns:a16="http://schemas.microsoft.com/office/drawing/2014/main" id="{4AF774E6-D520-0544-B0CD-15252FF5FD80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86779" y="3996575"/>
            <a:ext cx="1261720" cy="1792972"/>
          </a:xfrm>
          <a:prstGeom prst="rect">
            <a:avLst/>
          </a:prstGeom>
        </p:spPr>
      </p:pic>
      <p:sp>
        <p:nvSpPr>
          <p:cNvPr id="25" name="TextBox 382">
            <a:extLst>
              <a:ext uri="{FF2B5EF4-FFF2-40B4-BE49-F238E27FC236}">
                <a16:creationId xmlns:a16="http://schemas.microsoft.com/office/drawing/2014/main" id="{1D17D1F7-345D-164C-B1DA-F63BE0FD154A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9606726" y="5669826"/>
            <a:ext cx="2208245" cy="423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133" b="1" i="0" dirty="0">
                <a:solidFill>
                  <a:srgbClr val="64AA27"/>
                </a:solidFill>
                <a:latin typeface="Arial"/>
                <a:cs typeface="Arial"/>
              </a:rPr>
              <a:t>Tablet</a:t>
            </a:r>
          </a:p>
        </p:txBody>
      </p:sp>
      <p:sp>
        <p:nvSpPr>
          <p:cNvPr id="26" name="TextBox 382">
            <a:extLst>
              <a:ext uri="{FF2B5EF4-FFF2-40B4-BE49-F238E27FC236}">
                <a16:creationId xmlns:a16="http://schemas.microsoft.com/office/drawing/2014/main" id="{DD5F5B61-DD20-3E40-A66B-B783B4315C9B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7869858" y="5647831"/>
            <a:ext cx="2208245" cy="423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133" b="1" i="0">
                <a:solidFill>
                  <a:srgbClr val="64AA27"/>
                </a:solidFill>
                <a:latin typeface="Arial"/>
                <a:cs typeface="Arial"/>
              </a:rPr>
              <a:t>Smartphone</a:t>
            </a:r>
            <a:endParaRPr lang="en-GB" altLang="en-US" sz="2133" b="1" i="0" dirty="0">
              <a:solidFill>
                <a:srgbClr val="64AA27"/>
              </a:solidFill>
              <a:latin typeface="Arial"/>
              <a:cs typeface="Arial"/>
            </a:endParaRPr>
          </a:p>
        </p:txBody>
      </p:sp>
      <p:sp>
        <p:nvSpPr>
          <p:cNvPr id="38" name="TextBox 382">
            <a:extLst>
              <a:ext uri="{FF2B5EF4-FFF2-40B4-BE49-F238E27FC236}">
                <a16:creationId xmlns:a16="http://schemas.microsoft.com/office/drawing/2014/main" id="{1F81E1D8-A663-AD42-B565-6C7A82A5F5B2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6122847" y="5658829"/>
            <a:ext cx="2208245" cy="423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133" b="1" i="0" dirty="0">
                <a:solidFill>
                  <a:srgbClr val="64AA27"/>
                </a:solidFill>
                <a:latin typeface="Arial"/>
                <a:cs typeface="Arial"/>
              </a:rPr>
              <a:t>Computer </a:t>
            </a:r>
          </a:p>
        </p:txBody>
      </p:sp>
      <p:pic>
        <p:nvPicPr>
          <p:cNvPr id="39" name="Picture 38" descr="Icon&#10;&#10;Description automatically generated">
            <a:extLst>
              <a:ext uri="{FF2B5EF4-FFF2-40B4-BE49-F238E27FC236}">
                <a16:creationId xmlns:a16="http://schemas.microsoft.com/office/drawing/2014/main" id="{6B5BBD85-592A-2B46-8A66-467B12A6AFE6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3321" y="4296567"/>
            <a:ext cx="1401368" cy="1372621"/>
          </a:xfrm>
          <a:prstGeom prst="rect">
            <a:avLst/>
          </a:prstGeom>
        </p:spPr>
      </p:pic>
      <p:sp>
        <p:nvSpPr>
          <p:cNvPr id="41" name="TextBox 382">
            <a:extLst>
              <a:ext uri="{FF2B5EF4-FFF2-40B4-BE49-F238E27FC236}">
                <a16:creationId xmlns:a16="http://schemas.microsoft.com/office/drawing/2014/main" id="{9620869F-C0A7-8C41-A370-34BFA70AE280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9393278" y="3589250"/>
            <a:ext cx="2208245" cy="423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133" b="1" i="0" dirty="0">
                <a:solidFill>
                  <a:srgbClr val="CE267C"/>
                </a:solidFill>
                <a:latin typeface="Arial"/>
                <a:cs typeface="Arial"/>
              </a:rPr>
              <a:t>Total Digital</a:t>
            </a:r>
          </a:p>
        </p:txBody>
      </p:sp>
      <p:pic>
        <p:nvPicPr>
          <p:cNvPr id="42" name="Picture 41" descr="Icon&#10;&#10;Description automatically generated">
            <a:extLst>
              <a:ext uri="{FF2B5EF4-FFF2-40B4-BE49-F238E27FC236}">
                <a16:creationId xmlns:a16="http://schemas.microsoft.com/office/drawing/2014/main" id="{5D298AE6-8898-9C40-A8E7-41A391461EFC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95403" y="2262726"/>
            <a:ext cx="1403995" cy="13142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222221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Box 14"/>
          <p:cNvSpPr txBox="1">
            <a:spLocks noChangeArrowheads="1"/>
          </p:cNvSpPr>
          <p:nvPr userDrawn="1"/>
        </p:nvSpPr>
        <p:spPr bwMode="gray">
          <a:xfrm>
            <a:off x="11088564" y="452637"/>
            <a:ext cx="1056379" cy="2590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GB" altLang="en-US" sz="1067" b="0" dirty="0">
                <a:solidFill>
                  <a:srgbClr val="FFFFFF"/>
                </a:solidFill>
                <a:latin typeface="Arial"/>
                <a:cs typeface="Arial"/>
              </a:rPr>
              <a:t>Source : PAMCo </a:t>
            </a:r>
          </a:p>
        </p:txBody>
      </p:sp>
      <p:sp>
        <p:nvSpPr>
          <p:cNvPr id="20" name="TextBox 408"/>
          <p:cNvSpPr txBox="1">
            <a:spLocks noChangeArrowheads="1"/>
          </p:cNvSpPr>
          <p:nvPr userDrawn="1"/>
        </p:nvSpPr>
        <p:spPr bwMode="auto">
          <a:xfrm>
            <a:off x="142411" y="6262480"/>
            <a:ext cx="7585771" cy="6768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numCol="2" spcCol="359918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ts val="800"/>
              </a:spcBef>
            </a:pPr>
            <a:r>
              <a:rPr lang="en-GB" altLang="en-US" sz="933" baseline="0" dirty="0">
                <a:solidFill>
                  <a:srgbClr val="FFFFFF"/>
                </a:solidFill>
                <a:latin typeface="Arial"/>
                <a:cs typeface="Arial"/>
              </a:rPr>
              <a:t>PAMCo - Audience Measurement for Publishers, provides the most authoritative and valued audience research in use for print &amp; digital advertising trading in the UK.</a:t>
            </a:r>
          </a:p>
          <a:p>
            <a:pPr>
              <a:spcBef>
                <a:spcPts val="800"/>
              </a:spcBef>
            </a:pPr>
            <a:endParaRPr lang="en-GB" altLang="en-US" sz="933" baseline="0" dirty="0">
              <a:solidFill>
                <a:srgbClr val="FFFFFF"/>
              </a:solidFill>
              <a:latin typeface="Arial"/>
              <a:cs typeface="Arial"/>
            </a:endParaRPr>
          </a:p>
          <a:p>
            <a:pPr>
              <a:spcBef>
                <a:spcPts val="800"/>
              </a:spcBef>
            </a:pPr>
            <a:r>
              <a:rPr lang="en-GB" altLang="en-US" sz="933" baseline="0" dirty="0">
                <a:solidFill>
                  <a:srgbClr val="FFFFFF"/>
                </a:solidFill>
                <a:latin typeface="Arial"/>
                <a:cs typeface="Arial"/>
              </a:rPr>
              <a:t>The survey covers most of Britain’s major national </a:t>
            </a:r>
            <a:r>
              <a:rPr lang="en-GB" altLang="en-US" sz="933" baseline="0" dirty="0" err="1">
                <a:solidFill>
                  <a:srgbClr val="FFFFFF"/>
                </a:solidFill>
                <a:latin typeface="Arial"/>
                <a:cs typeface="Arial"/>
              </a:rPr>
              <a:t>newsbrands</a:t>
            </a:r>
            <a:r>
              <a:rPr lang="en-GB" altLang="en-US" sz="933" baseline="0" dirty="0">
                <a:solidFill>
                  <a:srgbClr val="FFFFFF"/>
                </a:solidFill>
                <a:latin typeface="Arial"/>
                <a:cs typeface="Arial"/>
              </a:rPr>
              <a:t> and magazines, showing the size and nature of the audiences they achieve.</a:t>
            </a:r>
          </a:p>
        </p:txBody>
      </p:sp>
      <p:sp>
        <p:nvSpPr>
          <p:cNvPr id="21" name="TextBox 409"/>
          <p:cNvSpPr txBox="1">
            <a:spLocks noChangeArrowheads="1"/>
          </p:cNvSpPr>
          <p:nvPr userDrawn="1"/>
        </p:nvSpPr>
        <p:spPr bwMode="auto">
          <a:xfrm>
            <a:off x="9360363" y="6213310"/>
            <a:ext cx="2976331" cy="533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ts val="400"/>
              </a:spcBef>
            </a:pPr>
            <a:r>
              <a:rPr lang="en-GB" altLang="en-US" sz="933" b="1" baseline="0" dirty="0">
                <a:solidFill>
                  <a:srgbClr val="FFFFFF"/>
                </a:solidFill>
                <a:latin typeface="Arial"/>
                <a:cs typeface="Arial"/>
              </a:rPr>
              <a:t>For more information please contact us on:</a:t>
            </a:r>
          </a:p>
          <a:p>
            <a:pPr>
              <a:spcBef>
                <a:spcPts val="400"/>
              </a:spcBef>
            </a:pPr>
            <a:r>
              <a:rPr lang="en-GB" altLang="en-US" sz="933" b="1" baseline="0" dirty="0">
                <a:solidFill>
                  <a:srgbClr val="FFFFFF"/>
                </a:solidFill>
                <a:latin typeface="Arial"/>
                <a:cs typeface="Arial"/>
              </a:rPr>
              <a:t>info@pamco.co.uk / +44 (0)20 7637 9822 </a:t>
            </a:r>
          </a:p>
          <a:p>
            <a:pPr>
              <a:spcBef>
                <a:spcPts val="400"/>
              </a:spcBef>
            </a:pPr>
            <a:r>
              <a:rPr lang="en-GB" altLang="en-US" sz="933" b="1" baseline="0" dirty="0">
                <a:solidFill>
                  <a:srgbClr val="FFFFFF"/>
                </a:solidFill>
                <a:latin typeface="Arial"/>
                <a:cs typeface="Arial"/>
              </a:rPr>
              <a:t>www.pamco.co.uk</a:t>
            </a:r>
            <a:endParaRPr lang="en-GB" altLang="en-US" sz="933" baseline="0" dirty="0">
              <a:solidFill>
                <a:srgbClr val="FFFFFF"/>
              </a:solidFill>
              <a:latin typeface="Arial"/>
              <a:cs typeface="Arial"/>
            </a:endParaRPr>
          </a:p>
        </p:txBody>
      </p:sp>
      <p:pic>
        <p:nvPicPr>
          <p:cNvPr id="23" name="Picture 22" descr="uk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360" y="1028733"/>
            <a:ext cx="3304176" cy="5170984"/>
          </a:xfrm>
          <a:prstGeom prst="rect">
            <a:avLst/>
          </a:prstGeom>
        </p:spPr>
      </p:pic>
      <p:pic>
        <p:nvPicPr>
          <p:cNvPr id="24" name="Picture 23" descr="people2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3668" y="1604797"/>
            <a:ext cx="3135945" cy="3890328"/>
          </a:xfrm>
          <a:prstGeom prst="rect">
            <a:avLst/>
          </a:prstGeom>
        </p:spPr>
      </p:pic>
      <p:sp>
        <p:nvSpPr>
          <p:cNvPr id="36" name="TextBox 382"/>
          <p:cNvSpPr txBox="1">
            <a:spLocks noChangeArrowheads="1"/>
          </p:cNvSpPr>
          <p:nvPr userDrawn="1"/>
        </p:nvSpPr>
        <p:spPr bwMode="gray">
          <a:xfrm>
            <a:off x="3910615" y="4064545"/>
            <a:ext cx="1824204" cy="423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/>
            <a:r>
              <a:rPr lang="en-GB" altLang="en-US" sz="2133" b="1" i="0" dirty="0">
                <a:solidFill>
                  <a:srgbClr val="FFFFFF"/>
                </a:solidFill>
                <a:latin typeface="Arial"/>
                <a:cs typeface="Arial"/>
              </a:rPr>
              <a:t>people</a:t>
            </a:r>
          </a:p>
        </p:txBody>
      </p:sp>
      <p:sp>
        <p:nvSpPr>
          <p:cNvPr id="37" name="TextBox 382"/>
          <p:cNvSpPr txBox="1">
            <a:spLocks noChangeArrowheads="1"/>
          </p:cNvSpPr>
          <p:nvPr userDrawn="1"/>
        </p:nvSpPr>
        <p:spPr bwMode="gray">
          <a:xfrm>
            <a:off x="1550000" y="5062789"/>
            <a:ext cx="1824203" cy="5050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1333" b="1" i="0" dirty="0">
                <a:solidFill>
                  <a:schemeClr val="bg1"/>
                </a:solidFill>
                <a:latin typeface="Arial"/>
                <a:cs typeface="Arial"/>
              </a:rPr>
              <a:t>Coverage of GB 15+</a:t>
            </a:r>
            <a:br>
              <a:rPr lang="en-GB" altLang="en-US" sz="1333" b="1" i="0" dirty="0">
                <a:solidFill>
                  <a:schemeClr val="bg1"/>
                </a:solidFill>
                <a:latin typeface="Arial"/>
                <a:cs typeface="Arial"/>
              </a:rPr>
            </a:br>
            <a:r>
              <a:rPr lang="en-GB" altLang="en-US" sz="1333" b="1" i="0" dirty="0">
                <a:solidFill>
                  <a:schemeClr val="bg1"/>
                </a:solidFill>
                <a:latin typeface="Arial"/>
                <a:cs typeface="Arial"/>
              </a:rPr>
              <a:t>population</a:t>
            </a:r>
          </a:p>
        </p:txBody>
      </p:sp>
      <p:sp>
        <p:nvSpPr>
          <p:cNvPr id="25" name="TextBox 1"/>
          <p:cNvSpPr txBox="1"/>
          <p:nvPr userDrawn="1"/>
        </p:nvSpPr>
        <p:spPr>
          <a:xfrm>
            <a:off x="-41030" y="5829535"/>
            <a:ext cx="1537099" cy="256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99102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98206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97309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96412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995515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94619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93721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92824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067" b="1" dirty="0">
                <a:solidFill>
                  <a:srgbClr val="5C5C5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Monthly Data</a:t>
            </a:r>
          </a:p>
        </p:txBody>
      </p:sp>
      <p:sp>
        <p:nvSpPr>
          <p:cNvPr id="26" name="TextBox 382"/>
          <p:cNvSpPr txBox="1">
            <a:spLocks noChangeArrowheads="1"/>
          </p:cNvSpPr>
          <p:nvPr userDrawn="1"/>
        </p:nvSpPr>
        <p:spPr bwMode="gray">
          <a:xfrm>
            <a:off x="287404" y="161795"/>
            <a:ext cx="12192000" cy="6283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ctr" defTabSz="106424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867" b="0" i="0" dirty="0"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PAMCo Bridge 1 2022 January'20 - December'21 print data fused with November'21 iris data</a:t>
            </a:r>
            <a:endParaRPr lang="en-GB" altLang="en-US" sz="1867" b="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en-GB" altLang="en-US" sz="1600" b="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pic>
        <p:nvPicPr>
          <p:cNvPr id="40" name="Picture 39" descr="mobile.pn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42468" y="3926376"/>
            <a:ext cx="1097787" cy="1824203"/>
          </a:xfrm>
          <a:prstGeom prst="rect">
            <a:avLst/>
          </a:prstGeom>
        </p:spPr>
      </p:pic>
      <p:pic>
        <p:nvPicPr>
          <p:cNvPr id="42" name="Picture 41" descr="tablet.png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86779" y="3996575"/>
            <a:ext cx="1261720" cy="1792972"/>
          </a:xfrm>
          <a:prstGeom prst="rect">
            <a:avLst/>
          </a:prstGeom>
        </p:spPr>
      </p:pic>
      <p:sp>
        <p:nvSpPr>
          <p:cNvPr id="43" name="TextBox 382"/>
          <p:cNvSpPr txBox="1">
            <a:spLocks noChangeArrowheads="1"/>
          </p:cNvSpPr>
          <p:nvPr userDrawn="1"/>
        </p:nvSpPr>
        <p:spPr bwMode="gray">
          <a:xfrm>
            <a:off x="9606726" y="5637278"/>
            <a:ext cx="2208245" cy="423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133" b="1" i="0" dirty="0">
                <a:solidFill>
                  <a:srgbClr val="64AA27"/>
                </a:solidFill>
                <a:latin typeface="Arial"/>
                <a:cs typeface="Arial"/>
              </a:rPr>
              <a:t>Tablet</a:t>
            </a:r>
          </a:p>
        </p:txBody>
      </p:sp>
      <p:sp>
        <p:nvSpPr>
          <p:cNvPr id="44" name="TextBox 382"/>
          <p:cNvSpPr txBox="1">
            <a:spLocks noChangeArrowheads="1"/>
          </p:cNvSpPr>
          <p:nvPr userDrawn="1"/>
        </p:nvSpPr>
        <p:spPr bwMode="gray">
          <a:xfrm>
            <a:off x="7869858" y="5637278"/>
            <a:ext cx="2208245" cy="423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133" b="1" i="0" dirty="0">
                <a:solidFill>
                  <a:srgbClr val="64AA27"/>
                </a:solidFill>
                <a:latin typeface="Arial"/>
                <a:cs typeface="Arial"/>
              </a:rPr>
              <a:t>Smartphone</a:t>
            </a:r>
          </a:p>
        </p:txBody>
      </p:sp>
      <p:sp>
        <p:nvSpPr>
          <p:cNvPr id="45" name="TextBox 382"/>
          <p:cNvSpPr txBox="1">
            <a:spLocks noChangeArrowheads="1"/>
          </p:cNvSpPr>
          <p:nvPr userDrawn="1"/>
        </p:nvSpPr>
        <p:spPr bwMode="gray">
          <a:xfrm>
            <a:off x="9393278" y="3589250"/>
            <a:ext cx="2208245" cy="423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133" b="1" i="0" dirty="0">
                <a:solidFill>
                  <a:srgbClr val="CE267C"/>
                </a:solidFill>
                <a:latin typeface="Arial"/>
                <a:cs typeface="Arial"/>
              </a:rPr>
              <a:t>Total Digital</a:t>
            </a:r>
          </a:p>
        </p:txBody>
      </p:sp>
      <p:sp>
        <p:nvSpPr>
          <p:cNvPr id="46" name="TextBox 382"/>
          <p:cNvSpPr txBox="1">
            <a:spLocks noChangeArrowheads="1"/>
          </p:cNvSpPr>
          <p:nvPr userDrawn="1"/>
        </p:nvSpPr>
        <p:spPr bwMode="gray">
          <a:xfrm>
            <a:off x="6260074" y="1566380"/>
            <a:ext cx="5931927" cy="5052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667" b="1" i="0" dirty="0">
                <a:solidFill>
                  <a:srgbClr val="CE267C"/>
                </a:solidFill>
                <a:latin typeface="Arial"/>
                <a:cs typeface="Arial"/>
              </a:rPr>
              <a:t>Reach by platform</a:t>
            </a:r>
          </a:p>
        </p:txBody>
      </p:sp>
      <p:pic>
        <p:nvPicPr>
          <p:cNvPr id="47" name="Picture 46" descr="newspaper.png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66871" y="1988839"/>
            <a:ext cx="2304256" cy="1885300"/>
          </a:xfrm>
          <a:prstGeom prst="rect">
            <a:avLst/>
          </a:prstGeom>
        </p:spPr>
      </p:pic>
      <p:sp>
        <p:nvSpPr>
          <p:cNvPr id="48" name="TextBox 382"/>
          <p:cNvSpPr txBox="1">
            <a:spLocks noChangeArrowheads="1"/>
          </p:cNvSpPr>
          <p:nvPr userDrawn="1"/>
        </p:nvSpPr>
        <p:spPr bwMode="gray">
          <a:xfrm>
            <a:off x="6966871" y="3648174"/>
            <a:ext cx="2208245" cy="423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133" b="1" i="0" dirty="0">
                <a:solidFill>
                  <a:srgbClr val="1298E3"/>
                </a:solidFill>
                <a:latin typeface="Arial"/>
                <a:cs typeface="Arial"/>
              </a:rPr>
              <a:t>Print</a:t>
            </a:r>
          </a:p>
        </p:txBody>
      </p:sp>
      <p:sp>
        <p:nvSpPr>
          <p:cNvPr id="22" name="TextBox 21"/>
          <p:cNvSpPr txBox="1"/>
          <p:nvPr userDrawn="1"/>
        </p:nvSpPr>
        <p:spPr>
          <a:xfrm>
            <a:off x="3023646" y="439201"/>
            <a:ext cx="614108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Data are strictly embargoed until 0</a:t>
            </a:r>
            <a:r>
              <a:rPr lang="en-GB" sz="140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0</a:t>
            </a:r>
            <a:r>
              <a:rPr lang="en-GB" sz="1400" b="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:01 on Wednesday 23</a:t>
            </a:r>
            <a:r>
              <a:rPr lang="en-GB" sz="1400" b="0" baseline="3000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rd</a:t>
            </a:r>
            <a:r>
              <a:rPr lang="en-GB" sz="140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 March </a:t>
            </a:r>
            <a:r>
              <a:rPr lang="en-GB" sz="1400" b="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2022</a:t>
            </a:r>
          </a:p>
        </p:txBody>
      </p:sp>
      <p:sp>
        <p:nvSpPr>
          <p:cNvPr id="28" name="TextBox 382">
            <a:extLst>
              <a:ext uri="{FF2B5EF4-FFF2-40B4-BE49-F238E27FC236}">
                <a16:creationId xmlns:a16="http://schemas.microsoft.com/office/drawing/2014/main" id="{F11B7DB7-74B5-1E40-87BB-4BD371285599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6096000" y="5669221"/>
            <a:ext cx="2208245" cy="423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133" b="1" i="0" dirty="0">
                <a:solidFill>
                  <a:srgbClr val="64AA27"/>
                </a:solidFill>
                <a:latin typeface="Arial"/>
                <a:cs typeface="Arial"/>
              </a:rPr>
              <a:t>Computer</a:t>
            </a:r>
          </a:p>
        </p:txBody>
      </p:sp>
      <p:pic>
        <p:nvPicPr>
          <p:cNvPr id="5" name="Picture 4" descr="Icon&#10;&#10;Description automatically generated">
            <a:extLst>
              <a:ext uri="{FF2B5EF4-FFF2-40B4-BE49-F238E27FC236}">
                <a16:creationId xmlns:a16="http://schemas.microsoft.com/office/drawing/2014/main" id="{965258D2-C435-7444-A92A-2663F5875871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3321" y="4296567"/>
            <a:ext cx="1401368" cy="1372621"/>
          </a:xfrm>
          <a:prstGeom prst="rect">
            <a:avLst/>
          </a:prstGeom>
        </p:spPr>
      </p:pic>
      <p:pic>
        <p:nvPicPr>
          <p:cNvPr id="31" name="Picture 30" descr="Icon&#10;&#10;Description automatically generated">
            <a:extLst>
              <a:ext uri="{FF2B5EF4-FFF2-40B4-BE49-F238E27FC236}">
                <a16:creationId xmlns:a16="http://schemas.microsoft.com/office/drawing/2014/main" id="{3020A742-AABF-114E-983F-DBDA1E3A8EC5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95403" y="2262726"/>
            <a:ext cx="1403995" cy="13142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297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C5D5B8-DD32-4AEB-8DBF-D8DEAA231A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BFDCA3F-02B8-41DB-AE8E-0F1B5A3319E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0F94169-1D61-4E51-B939-E82E975177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094C68-4921-4A08-9D7D-22D98E649B3F}" type="datetimeFigureOut">
              <a:rPr lang="en-GB" smtClean="0"/>
              <a:t>24/02/2022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F9B1793-BD86-4C93-ABA4-2098E80C31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D9229AC-3D78-47AD-9911-4CD67AAD99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4BB005-C447-4EE5-A5A1-3AE09996831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77960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1ECC01-F1F1-4BB2-8E7F-EB637B42AA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216DE64-F4EB-4FDA-828B-EFE7D523043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F287928-B8E7-4A0E-804A-F405DAD7A9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094C68-4921-4A08-9D7D-22D98E649B3F}" type="datetimeFigureOut">
              <a:rPr lang="en-GB" smtClean="0"/>
              <a:t>24/02/2022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8C4FB22-3A7C-4F33-8CC2-A073983B46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54C206-D553-4D2A-B71E-EFE0593886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4BB005-C447-4EE5-A5A1-3AE09996831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915820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4BB2A9-B6D6-4773-A243-94B6D6A518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CB2466A-E13F-4913-8818-173E158D55C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68D3CA7-9AE0-480D-B07A-500BB5BCA57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954A3DE-4182-4D05-98A1-213893FF49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094C68-4921-4A08-9D7D-22D98E649B3F}" type="datetimeFigureOut">
              <a:rPr lang="en-GB" smtClean="0"/>
              <a:t>24/02/2022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2CF2CA2-C5BA-4070-9ABD-A71AE10D37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EEB2515-4D89-46F4-B317-08FDDDCE3C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4BB005-C447-4EE5-A5A1-3AE09996831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693840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193751-1324-42CC-859E-A8916C93E1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44E16FC-5879-4C31-9F89-14D66B42500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5D0EB03-8DCD-464A-8B30-C3BF33E5D8A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C0C55D3-CFD5-4A5A-BEE8-BE3C0F078A2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689D0BC-C44C-45D8-80AE-13A02C4506E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74AC6E5-1D0E-4E5B-90A9-66900C24FB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094C68-4921-4A08-9D7D-22D98E649B3F}" type="datetimeFigureOut">
              <a:rPr lang="en-GB" smtClean="0"/>
              <a:t>24/02/2022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F3B2FFB-2A08-4269-9CAC-E26A0E9B26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8A33502-D49A-4A0C-8454-66D8D1F1D2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4BB005-C447-4EE5-A5A1-3AE09996831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877289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1468A5-8BE9-4840-AEBE-49B0D3C105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8A238E6-BAC1-428A-A4B8-6B971CB24A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094C68-4921-4A08-9D7D-22D98E649B3F}" type="datetimeFigureOut">
              <a:rPr lang="en-GB" smtClean="0"/>
              <a:t>24/02/2022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E0D1BC0-A2AD-441B-B724-E375125C93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F68F3CC-AE25-418C-9663-C27874E8FA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4BB005-C447-4EE5-A5A1-3AE09996831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700024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2418158-2A19-469B-A974-CDBBDCDB81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094C68-4921-4A08-9D7D-22D98E649B3F}" type="datetimeFigureOut">
              <a:rPr lang="en-GB" smtClean="0"/>
              <a:t>24/02/2022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C305C33-6D0E-467F-AD95-70B28C4B03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12681C0-F1DD-46ED-9425-2A399D7FBD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4BB005-C447-4EE5-A5A1-3AE09996831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85182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D8EE86-3EDB-4B27-8EF3-C3CC9F3599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26F5A8A-3903-40A6-816A-0134CE238D3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D40CD72-482F-4B91-AD4B-BB4A0B92774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F1DE04C-6BA3-4C1E-B5C5-A14E167CF7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094C68-4921-4A08-9D7D-22D98E649B3F}" type="datetimeFigureOut">
              <a:rPr lang="en-GB" smtClean="0"/>
              <a:t>24/02/2022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51F4493-5DBE-44EF-AB99-8B122A45BA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29FB17D-64AD-4ADF-98A4-DEAAB094F6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4BB005-C447-4EE5-A5A1-3AE09996831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669830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F40ABB-37B6-453E-8E90-E2F32FBDB6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AC101F1-3A88-4198-8915-ED862ACF039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EE45EC2-41A1-45BE-A02D-9FB74F06305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91BFE3B-F86B-4864-B078-8575594758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094C68-4921-4A08-9D7D-22D98E649B3F}" type="datetimeFigureOut">
              <a:rPr lang="en-GB" smtClean="0"/>
              <a:t>24/02/2022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DB08B0A-6696-4700-8139-E781B6F4ED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E432C48-B801-4C65-8D8D-1B1EF1C11E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4BB005-C447-4EE5-A5A1-3AE09996831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82465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52BB862-BA8B-4879-B9FA-B0B4129D78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0FC0A60-3008-4B14-8C78-7EDAA8F380C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6555274-34F6-4B2D-8CB4-4E9521B8B46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094C68-4921-4A08-9D7D-22D98E649B3F}" type="datetimeFigureOut">
              <a:rPr lang="en-GB" smtClean="0"/>
              <a:t>24/02/2022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14350F-59D2-4DDF-B780-F3DFEE9F8BF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CA4FE2B-A9CC-448F-AAD9-84E0806B926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4BB005-C447-4EE5-A5A1-3AE09996831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547625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-16425" y="0"/>
            <a:ext cx="12208428" cy="740701"/>
          </a:xfrm>
          <a:prstGeom prst="rect">
            <a:avLst/>
          </a:prstGeom>
          <a:solidFill>
            <a:srgbClr val="64A927"/>
          </a:solidFill>
          <a:ln>
            <a:noFill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03876" tIns="51937" rIns="103876" bIns="51937"/>
          <a:lstStyle/>
          <a:p>
            <a:endParaRPr lang="en-US" sz="2400"/>
          </a:p>
        </p:txBody>
      </p:sp>
      <p:sp>
        <p:nvSpPr>
          <p:cNvPr id="8" name="Rectangle 7"/>
          <p:cNvSpPr/>
          <p:nvPr userDrawn="1"/>
        </p:nvSpPr>
        <p:spPr>
          <a:xfrm>
            <a:off x="-19141" y="6117300"/>
            <a:ext cx="12211141" cy="740701"/>
          </a:xfrm>
          <a:prstGeom prst="rect">
            <a:avLst/>
          </a:prstGeom>
          <a:solidFill>
            <a:srgbClr val="64A927"/>
          </a:solidFill>
          <a:ln>
            <a:noFill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03876" tIns="51937" rIns="103876" bIns="51937"/>
          <a:lstStyle/>
          <a:p>
            <a:endParaRPr lang="en-US" sz="2400"/>
          </a:p>
        </p:txBody>
      </p:sp>
      <p:pic>
        <p:nvPicPr>
          <p:cNvPr id="9" name="Picture 8" descr="logo2.pn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339" y="164637"/>
            <a:ext cx="1335005" cy="384043"/>
          </a:xfrm>
          <a:prstGeom prst="rect">
            <a:avLst/>
          </a:prstGeom>
        </p:spPr>
      </p:pic>
      <p:pic>
        <p:nvPicPr>
          <p:cNvPr id="10" name="Picture 9" descr="lines.png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80585" y="5"/>
            <a:ext cx="569663" cy="6573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26356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txStyles>
    <p:titleStyle>
      <a:lvl1pPr algn="ctr" defTabSz="609585" rtl="0" eaLnBrk="1" latinLnBrk="0" hangingPunct="1">
        <a:spcBef>
          <a:spcPct val="0"/>
        </a:spcBef>
        <a:buNone/>
        <a:defRPr sz="58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89" indent="-457189" algn="l" defTabSz="609585" rtl="0" eaLnBrk="1" latinLnBrk="0" hangingPunct="1">
        <a:spcBef>
          <a:spcPct val="20000"/>
        </a:spcBef>
        <a:buFont typeface="Arial"/>
        <a:buChar char="•"/>
        <a:defRPr sz="4267" kern="1200">
          <a:solidFill>
            <a:schemeClr val="tx1"/>
          </a:solidFill>
          <a:latin typeface="+mn-lt"/>
          <a:ea typeface="+mn-ea"/>
          <a:cs typeface="+mn-cs"/>
        </a:defRPr>
      </a:lvl1pPr>
      <a:lvl2pPr marL="990575" indent="-380990" algn="l" defTabSz="609585" rtl="0" eaLnBrk="1" latinLnBrk="0" hangingPunct="1">
        <a:spcBef>
          <a:spcPct val="20000"/>
        </a:spcBef>
        <a:buFont typeface="Arial"/>
        <a:buChar char="–"/>
        <a:defRPr sz="3733" kern="1200">
          <a:solidFill>
            <a:schemeClr val="tx1"/>
          </a:solidFill>
          <a:latin typeface="+mn-lt"/>
          <a:ea typeface="+mn-ea"/>
          <a:cs typeface="+mn-cs"/>
        </a:defRPr>
      </a:lvl2pPr>
      <a:lvl3pPr marL="1523962" indent="-304792" algn="l" defTabSz="609585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3547" indent="-304792" algn="l" defTabSz="609585" rtl="0" eaLnBrk="1" latinLnBrk="0" hangingPunct="1">
        <a:spcBef>
          <a:spcPct val="20000"/>
        </a:spcBef>
        <a:buFont typeface="Arial"/>
        <a:buChar char="–"/>
        <a:defRPr sz="2667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l" defTabSz="609585" rtl="0" eaLnBrk="1" latinLnBrk="0" hangingPunct="1">
        <a:spcBef>
          <a:spcPct val="20000"/>
        </a:spcBef>
        <a:buFont typeface="Arial"/>
        <a:buChar char="»"/>
        <a:defRPr sz="2667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emf"/><Relationship Id="rId3" Type="http://schemas.openxmlformats.org/officeDocument/2006/relationships/image" Target="../media/image12.emf"/><Relationship Id="rId7" Type="http://schemas.openxmlformats.org/officeDocument/2006/relationships/image" Target="../media/image16.emf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5.emf"/><Relationship Id="rId5" Type="http://schemas.openxmlformats.org/officeDocument/2006/relationships/image" Target="../media/image14.emf"/><Relationship Id="rId4" Type="http://schemas.openxmlformats.org/officeDocument/2006/relationships/image" Target="../media/image13.emf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emf"/><Relationship Id="rId3" Type="http://schemas.openxmlformats.org/officeDocument/2006/relationships/image" Target="../media/image19.emf"/><Relationship Id="rId7" Type="http://schemas.openxmlformats.org/officeDocument/2006/relationships/image" Target="../media/image23.emf"/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2.emf"/><Relationship Id="rId5" Type="http://schemas.openxmlformats.org/officeDocument/2006/relationships/image" Target="../media/image21.emf"/><Relationship Id="rId4" Type="http://schemas.openxmlformats.org/officeDocument/2006/relationships/image" Target="../media/image20.emf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emf"/><Relationship Id="rId3" Type="http://schemas.openxmlformats.org/officeDocument/2006/relationships/image" Target="../media/image26.emf"/><Relationship Id="rId7" Type="http://schemas.openxmlformats.org/officeDocument/2006/relationships/image" Target="../media/image30.emf"/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9.emf"/><Relationship Id="rId5" Type="http://schemas.openxmlformats.org/officeDocument/2006/relationships/image" Target="../media/image28.emf"/><Relationship Id="rId4" Type="http://schemas.openxmlformats.org/officeDocument/2006/relationships/image" Target="../media/image27.emf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emf"/><Relationship Id="rId3" Type="http://schemas.openxmlformats.org/officeDocument/2006/relationships/image" Target="../media/image33.emf"/><Relationship Id="rId7" Type="http://schemas.openxmlformats.org/officeDocument/2006/relationships/image" Target="../media/image36.emf"/><Relationship Id="rId2" Type="http://schemas.openxmlformats.org/officeDocument/2006/relationships/image" Target="../media/image32.emf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35.emf"/><Relationship Id="rId5" Type="http://schemas.openxmlformats.org/officeDocument/2006/relationships/image" Target="../media/image34.emf"/><Relationship Id="rId4" Type="http://schemas.openxmlformats.org/officeDocument/2006/relationships/image" Target="../media/image20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emf"/><Relationship Id="rId7" Type="http://schemas.openxmlformats.org/officeDocument/2006/relationships/image" Target="../media/image40.emf"/><Relationship Id="rId2" Type="http://schemas.openxmlformats.org/officeDocument/2006/relationships/image" Target="../media/image38.emf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36.emf"/><Relationship Id="rId5" Type="http://schemas.openxmlformats.org/officeDocument/2006/relationships/image" Target="../media/image22.emf"/><Relationship Id="rId4" Type="http://schemas.openxmlformats.org/officeDocument/2006/relationships/image" Target="../media/image28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382"/>
          <p:cNvSpPr txBox="1">
            <a:spLocks noChangeArrowheads="1"/>
          </p:cNvSpPr>
          <p:nvPr/>
        </p:nvSpPr>
        <p:spPr bwMode="gray">
          <a:xfrm>
            <a:off x="0" y="740702"/>
            <a:ext cx="12192000" cy="5872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defTabSz="1064248"/>
            <a:r>
              <a:rPr lang="en-GB" altLang="en-US" sz="3200" b="1" dirty="0">
                <a:solidFill>
                  <a:srgbClr val="5C5C5B"/>
                </a:solidFill>
                <a:latin typeface="Arial"/>
                <a:cs typeface="Arial"/>
              </a:rPr>
              <a:t>Magazine Brands (Women’s Monthlies)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3C250EE-6A20-4018-806C-678A47F83C50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1295467" y="3717032"/>
            <a:ext cx="1261533" cy="618067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FFCF6C92-44B4-4D14-BDC7-3F80B2C2F838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3887755" y="3429000"/>
            <a:ext cx="2057400" cy="61806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72C8F455-12B3-417C-816F-0D21680C31A7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7824192" y="2468894"/>
            <a:ext cx="846667" cy="39793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5CCEDD4B-E148-4E6F-A2D9-F7E521E4C240}"/>
              </a:ext>
            </a:extLst>
          </p:cNvPr>
          <p:cNvPicPr/>
          <p:nvPr/>
        </p:nvPicPr>
        <p:blipFill>
          <a:blip r:embed="rId5"/>
          <a:stretch>
            <a:fillRect/>
          </a:stretch>
        </p:blipFill>
        <p:spPr>
          <a:xfrm>
            <a:off x="6720747" y="4581128"/>
            <a:ext cx="922867" cy="39793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AC0648FA-C6F6-462C-84FC-7F203BA9B59D}"/>
              </a:ext>
            </a:extLst>
          </p:cNvPr>
          <p:cNvPicPr/>
          <p:nvPr/>
        </p:nvPicPr>
        <p:blipFill>
          <a:blip r:embed="rId6"/>
          <a:stretch>
            <a:fillRect/>
          </a:stretch>
        </p:blipFill>
        <p:spPr>
          <a:xfrm>
            <a:off x="8444408" y="4677139"/>
            <a:ext cx="1075267" cy="397933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A0C813CE-11ED-4368-82C4-289FFE24BCE1}"/>
              </a:ext>
            </a:extLst>
          </p:cNvPr>
          <p:cNvPicPr/>
          <p:nvPr/>
        </p:nvPicPr>
        <p:blipFill>
          <a:blip r:embed="rId7"/>
          <a:stretch>
            <a:fillRect/>
          </a:stretch>
        </p:blipFill>
        <p:spPr>
          <a:xfrm>
            <a:off x="10320469" y="4677139"/>
            <a:ext cx="846667" cy="397933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F7379B62-91E4-443B-8987-FE09BD20920A}"/>
              </a:ext>
            </a:extLst>
          </p:cNvPr>
          <p:cNvPicPr/>
          <p:nvPr/>
        </p:nvPicPr>
        <p:blipFill>
          <a:blip r:embed="rId8"/>
          <a:stretch>
            <a:fillRect/>
          </a:stretch>
        </p:blipFill>
        <p:spPr>
          <a:xfrm>
            <a:off x="10320469" y="2357631"/>
            <a:ext cx="863600" cy="3979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07039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382"/>
          <p:cNvSpPr txBox="1">
            <a:spLocks noChangeArrowheads="1"/>
          </p:cNvSpPr>
          <p:nvPr/>
        </p:nvSpPr>
        <p:spPr bwMode="gray">
          <a:xfrm>
            <a:off x="0" y="740702"/>
            <a:ext cx="12192000" cy="5872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defTabSz="1064248"/>
            <a:r>
              <a:rPr lang="en-GB" altLang="en-US" sz="3200" b="1" dirty="0">
                <a:solidFill>
                  <a:srgbClr val="5C5C5B"/>
                </a:solidFill>
                <a:latin typeface="Arial"/>
                <a:cs typeface="Arial"/>
              </a:rPr>
              <a:t>Magazine Brands (Women’s Weeklies)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627496A0-4511-4A8F-857B-4F5CBE0AF4EA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1295467" y="3717032"/>
            <a:ext cx="1261533" cy="618067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3DFC91D6-F910-457D-8236-520ACDFDDD7A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3887755" y="3423581"/>
            <a:ext cx="2057400" cy="61806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8265A368-78DB-4795-9456-B3711BF9BD5C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7824192" y="2468894"/>
            <a:ext cx="846667" cy="39793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1587B1E1-0971-4F25-8D95-32ED2C7941A4}"/>
              </a:ext>
            </a:extLst>
          </p:cNvPr>
          <p:cNvPicPr/>
          <p:nvPr/>
        </p:nvPicPr>
        <p:blipFill>
          <a:blip r:embed="rId5"/>
          <a:stretch>
            <a:fillRect/>
          </a:stretch>
        </p:blipFill>
        <p:spPr>
          <a:xfrm>
            <a:off x="6709237" y="4582616"/>
            <a:ext cx="922867" cy="39793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56DFD986-784F-400A-94F1-933A73129085}"/>
              </a:ext>
            </a:extLst>
          </p:cNvPr>
          <p:cNvPicPr/>
          <p:nvPr/>
        </p:nvPicPr>
        <p:blipFill>
          <a:blip r:embed="rId6"/>
          <a:stretch>
            <a:fillRect/>
          </a:stretch>
        </p:blipFill>
        <p:spPr>
          <a:xfrm>
            <a:off x="8438653" y="4723011"/>
            <a:ext cx="1075267" cy="397933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68500BD5-13B5-496C-AF27-9C2A3A30560E}"/>
              </a:ext>
            </a:extLst>
          </p:cNvPr>
          <p:cNvPicPr/>
          <p:nvPr/>
        </p:nvPicPr>
        <p:blipFill>
          <a:blip r:embed="rId7"/>
          <a:stretch>
            <a:fillRect/>
          </a:stretch>
        </p:blipFill>
        <p:spPr>
          <a:xfrm>
            <a:off x="10320469" y="4677139"/>
            <a:ext cx="846667" cy="397933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D2330EEF-A459-4BBF-98D1-36CDA7C5F77F}"/>
              </a:ext>
            </a:extLst>
          </p:cNvPr>
          <p:cNvPicPr/>
          <p:nvPr/>
        </p:nvPicPr>
        <p:blipFill>
          <a:blip r:embed="rId8"/>
          <a:stretch>
            <a:fillRect/>
          </a:stretch>
        </p:blipFill>
        <p:spPr>
          <a:xfrm>
            <a:off x="10303536" y="2357631"/>
            <a:ext cx="863600" cy="3979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37377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382"/>
          <p:cNvSpPr txBox="1">
            <a:spLocks noChangeArrowheads="1"/>
          </p:cNvSpPr>
          <p:nvPr/>
        </p:nvSpPr>
        <p:spPr bwMode="gray">
          <a:xfrm>
            <a:off x="0" y="740702"/>
            <a:ext cx="12192000" cy="5872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defTabSz="1064248"/>
            <a:r>
              <a:rPr lang="en-GB" altLang="en-US" sz="3200" b="1" dirty="0">
                <a:solidFill>
                  <a:srgbClr val="5C5C5B"/>
                </a:solidFill>
                <a:latin typeface="Arial"/>
                <a:cs typeface="Arial"/>
              </a:rPr>
              <a:t>Magazine Brands (General Monthlies)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F9E4D08-57B8-46E4-B7FD-4BA84B0829A0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1295467" y="3717032"/>
            <a:ext cx="1261533" cy="618067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878835B2-32C2-41D9-ABB9-C543AA3103F4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3887755" y="3429000"/>
            <a:ext cx="2057400" cy="61806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954D561F-1D4A-40B9-AB9F-3362659C9EF4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7728181" y="2468894"/>
            <a:ext cx="846667" cy="39793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18AC619B-3FD5-4FDC-A138-E154D4E3DB64}"/>
              </a:ext>
            </a:extLst>
          </p:cNvPr>
          <p:cNvPicPr/>
          <p:nvPr/>
        </p:nvPicPr>
        <p:blipFill>
          <a:blip r:embed="rId5"/>
          <a:stretch>
            <a:fillRect/>
          </a:stretch>
        </p:blipFill>
        <p:spPr>
          <a:xfrm>
            <a:off x="6761651" y="4581128"/>
            <a:ext cx="922867" cy="39793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4A3764B4-8BE3-4829-9C66-A9AFFC5EF3DC}"/>
              </a:ext>
            </a:extLst>
          </p:cNvPr>
          <p:cNvPicPr/>
          <p:nvPr/>
        </p:nvPicPr>
        <p:blipFill>
          <a:blip r:embed="rId6"/>
          <a:stretch>
            <a:fillRect/>
          </a:stretch>
        </p:blipFill>
        <p:spPr>
          <a:xfrm>
            <a:off x="8464860" y="4678706"/>
            <a:ext cx="1075267" cy="397933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C49E0BED-D855-4850-898C-CC7F9706B393}"/>
              </a:ext>
            </a:extLst>
          </p:cNvPr>
          <p:cNvPicPr/>
          <p:nvPr/>
        </p:nvPicPr>
        <p:blipFill>
          <a:blip r:embed="rId7"/>
          <a:stretch>
            <a:fillRect/>
          </a:stretch>
        </p:blipFill>
        <p:spPr>
          <a:xfrm>
            <a:off x="10320469" y="4678706"/>
            <a:ext cx="846667" cy="397933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4BD9BF66-7339-4943-9253-E0E589F4419B}"/>
              </a:ext>
            </a:extLst>
          </p:cNvPr>
          <p:cNvPicPr/>
          <p:nvPr/>
        </p:nvPicPr>
        <p:blipFill>
          <a:blip r:embed="rId8"/>
          <a:stretch>
            <a:fillRect/>
          </a:stretch>
        </p:blipFill>
        <p:spPr>
          <a:xfrm>
            <a:off x="10303536" y="2360012"/>
            <a:ext cx="863600" cy="3979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41603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382"/>
          <p:cNvSpPr txBox="1">
            <a:spLocks noChangeArrowheads="1"/>
          </p:cNvSpPr>
          <p:nvPr/>
        </p:nvSpPr>
        <p:spPr bwMode="gray">
          <a:xfrm>
            <a:off x="0" y="740702"/>
            <a:ext cx="12192000" cy="5872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defTabSz="1064248"/>
            <a:r>
              <a:rPr lang="en-GB" altLang="en-US" sz="3200" b="1" dirty="0">
                <a:solidFill>
                  <a:srgbClr val="5C5C5B"/>
                </a:solidFill>
                <a:latin typeface="Arial"/>
                <a:cs typeface="Arial"/>
              </a:rPr>
              <a:t>Magazine Brands (General Weeklies)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FDFEDB7-0968-4B64-B665-21AF812D4ADD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1295467" y="3717032"/>
            <a:ext cx="1261533" cy="618067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F653650A-C7CD-450A-8E1F-1C71D16AE62B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3887755" y="3429000"/>
            <a:ext cx="2057400" cy="61806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FF95DDD8-4740-4FDF-BBD5-4FF725AAB473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7824192" y="2468894"/>
            <a:ext cx="846667" cy="39793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3B3F1B3A-7B38-4E78-A129-2CA6C25B04F2}"/>
              </a:ext>
            </a:extLst>
          </p:cNvPr>
          <p:cNvPicPr/>
          <p:nvPr/>
        </p:nvPicPr>
        <p:blipFill>
          <a:blip r:embed="rId5"/>
          <a:stretch>
            <a:fillRect/>
          </a:stretch>
        </p:blipFill>
        <p:spPr>
          <a:xfrm>
            <a:off x="6689659" y="4581128"/>
            <a:ext cx="922867" cy="39793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5A618EC2-DBA4-43A6-9372-746E95A94BD8}"/>
              </a:ext>
            </a:extLst>
          </p:cNvPr>
          <p:cNvPicPr/>
          <p:nvPr/>
        </p:nvPicPr>
        <p:blipFill>
          <a:blip r:embed="rId6"/>
          <a:stretch>
            <a:fillRect/>
          </a:stretch>
        </p:blipFill>
        <p:spPr>
          <a:xfrm>
            <a:off x="8420067" y="4694167"/>
            <a:ext cx="1075267" cy="397933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3846E64A-6635-4D07-9ED5-5E0817591EC6}"/>
              </a:ext>
            </a:extLst>
          </p:cNvPr>
          <p:cNvPicPr/>
          <p:nvPr/>
        </p:nvPicPr>
        <p:blipFill>
          <a:blip r:embed="rId7"/>
          <a:stretch>
            <a:fillRect/>
          </a:stretch>
        </p:blipFill>
        <p:spPr>
          <a:xfrm>
            <a:off x="10320469" y="4694167"/>
            <a:ext cx="846667" cy="397933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3E174C77-1ECC-4623-A4F8-E4E7FA156485}"/>
              </a:ext>
            </a:extLst>
          </p:cNvPr>
          <p:cNvPicPr/>
          <p:nvPr/>
        </p:nvPicPr>
        <p:blipFill>
          <a:blip r:embed="rId8"/>
          <a:stretch>
            <a:fillRect/>
          </a:stretch>
        </p:blipFill>
        <p:spPr>
          <a:xfrm>
            <a:off x="10303536" y="2365602"/>
            <a:ext cx="863600" cy="3979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92446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382"/>
          <p:cNvSpPr txBox="1">
            <a:spLocks noChangeArrowheads="1"/>
          </p:cNvSpPr>
          <p:nvPr/>
        </p:nvSpPr>
        <p:spPr bwMode="gray">
          <a:xfrm>
            <a:off x="0" y="740702"/>
            <a:ext cx="12192000" cy="5872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defTabSz="1064248"/>
            <a:r>
              <a:rPr lang="en-GB" altLang="en-US" sz="3200" b="1" dirty="0">
                <a:solidFill>
                  <a:srgbClr val="5C5C5B"/>
                </a:solidFill>
                <a:latin typeface="Arial"/>
                <a:cs typeface="Arial"/>
              </a:rPr>
              <a:t>Magazine Brands (Digital Only)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8B60526-2446-4B05-B8FA-2B7B1FC2AE14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1295467" y="3717032"/>
            <a:ext cx="1261533" cy="618067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59A5EB9E-EB13-46AB-B8E2-C6CE1C01A7E9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3887755" y="3407999"/>
            <a:ext cx="2057400" cy="618067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BB07DC65-6C53-4AE8-9832-D4B6235D8FEB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6748639" y="4581128"/>
            <a:ext cx="922867" cy="39793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DE45BD40-8837-4DA8-8B93-386877DCBEAF}"/>
              </a:ext>
            </a:extLst>
          </p:cNvPr>
          <p:cNvPicPr/>
          <p:nvPr/>
        </p:nvPicPr>
        <p:blipFill>
          <a:blip r:embed="rId5"/>
          <a:stretch>
            <a:fillRect/>
          </a:stretch>
        </p:blipFill>
        <p:spPr>
          <a:xfrm>
            <a:off x="8458353" y="4677139"/>
            <a:ext cx="1075267" cy="397933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6812E6E9-B32F-4646-B89E-07C1CFB5E9E9}"/>
              </a:ext>
            </a:extLst>
          </p:cNvPr>
          <p:cNvPicPr/>
          <p:nvPr/>
        </p:nvPicPr>
        <p:blipFill>
          <a:blip r:embed="rId6"/>
          <a:stretch>
            <a:fillRect/>
          </a:stretch>
        </p:blipFill>
        <p:spPr>
          <a:xfrm>
            <a:off x="10320469" y="4677139"/>
            <a:ext cx="846667" cy="397933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F0F66E98-1032-4829-AF5A-897079A8428F}"/>
              </a:ext>
            </a:extLst>
          </p:cNvPr>
          <p:cNvPicPr/>
          <p:nvPr/>
        </p:nvPicPr>
        <p:blipFill>
          <a:blip r:embed="rId7"/>
          <a:stretch>
            <a:fillRect/>
          </a:stretch>
        </p:blipFill>
        <p:spPr>
          <a:xfrm>
            <a:off x="10303536" y="2334364"/>
            <a:ext cx="863600" cy="397933"/>
          </a:xfrm>
          <a:prstGeom prst="rect">
            <a:avLst/>
          </a:prstGeom>
        </p:spPr>
      </p:pic>
      <p:sp>
        <p:nvSpPr>
          <p:cNvPr id="13" name="TextBox 382">
            <a:extLst>
              <a:ext uri="{FF2B5EF4-FFF2-40B4-BE49-F238E27FC236}">
                <a16:creationId xmlns:a16="http://schemas.microsoft.com/office/drawing/2014/main" id="{2609E75A-150D-4E02-8C8C-CB1AC0E386E2}"/>
              </a:ext>
            </a:extLst>
          </p:cNvPr>
          <p:cNvSpPr txBox="1">
            <a:spLocks noChangeArrowheads="1"/>
          </p:cNvSpPr>
          <p:nvPr/>
        </p:nvSpPr>
        <p:spPr bwMode="gray">
          <a:xfrm>
            <a:off x="7824192" y="2433496"/>
            <a:ext cx="960107" cy="5052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defTabSz="1064248"/>
            <a:r>
              <a:rPr lang="en-GB" altLang="en-US" sz="2667" b="1" dirty="0">
                <a:solidFill>
                  <a:srgbClr val="1298E3"/>
                </a:solidFill>
                <a:latin typeface="Arial"/>
                <a:cs typeface="Arial"/>
              </a:rPr>
              <a:t>N/A</a:t>
            </a:r>
          </a:p>
        </p:txBody>
      </p:sp>
    </p:spTree>
    <p:extLst>
      <p:ext uri="{BB962C8B-B14F-4D97-AF65-F5344CB8AC3E}">
        <p14:creationId xmlns:p14="http://schemas.microsoft.com/office/powerpoint/2010/main" val="23969073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7E7EB7776655348936A38F4F0085AE8" ma:contentTypeVersion="11" ma:contentTypeDescription="Create a new document." ma:contentTypeScope="" ma:versionID="30aef95a35e85062c4649c691aa8daf6">
  <xsd:schema xmlns:xsd="http://www.w3.org/2001/XMLSchema" xmlns:xs="http://www.w3.org/2001/XMLSchema" xmlns:p="http://schemas.microsoft.com/office/2006/metadata/properties" xmlns:ns2="b2a01d73-8935-4eb2-a87a-2289ff5b8144" xmlns:ns3="93452542-5985-4799-ad4f-b73e5edc7713" targetNamespace="http://schemas.microsoft.com/office/2006/metadata/properties" ma:root="true" ma:fieldsID="6e14c7dd036f43f208096764b9fdc065" ns2:_="" ns3:_="">
    <xsd:import namespace="b2a01d73-8935-4eb2-a87a-2289ff5b8144"/>
    <xsd:import namespace="93452542-5985-4799-ad4f-b73e5edc771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DateTaken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2a01d73-8935-4eb2-a87a-2289ff5b814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3452542-5985-4799-ad4f-b73e5edc7713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0C09F905-1958-4FD1-A161-257CF78C3D4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b2a01d73-8935-4eb2-a87a-2289ff5b8144"/>
    <ds:schemaRef ds:uri="93452542-5985-4799-ad4f-b73e5edc771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2DFA472F-6B7D-4A43-AF07-41BCC11C4320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49838A05-194A-4CB1-973D-40CE9847D28F}">
  <ds:schemaRefs>
    <ds:schemaRef ds:uri="http://schemas.openxmlformats.org/package/2006/metadata/core-properties"/>
    <ds:schemaRef ds:uri="http://purl.org/dc/elements/1.1/"/>
    <ds:schemaRef ds:uri="http://schemas.microsoft.com/office/2006/documentManagement/types"/>
    <ds:schemaRef ds:uri="http://schemas.microsoft.com/office/2006/metadata/properties"/>
    <ds:schemaRef ds:uri="http://purl.org/dc/terms/"/>
    <ds:schemaRef ds:uri="http://purl.org/dc/dcmitype/"/>
    <ds:schemaRef ds:uri="http://schemas.microsoft.com/office/infopath/2007/PartnerControls"/>
    <ds:schemaRef ds:uri="93452542-5985-4799-ad4f-b73e5edc7713"/>
    <ds:schemaRef ds:uri="b2a01d73-8935-4eb2-a87a-2289ff5b8144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33</Words>
  <Application>Microsoft Office PowerPoint</Application>
  <PresentationFormat>Widescreen</PresentationFormat>
  <Paragraphs>6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5</vt:i4>
      </vt:variant>
    </vt:vector>
  </HeadingPairs>
  <TitlesOfParts>
    <vt:vector size="11" baseType="lpstr">
      <vt:lpstr>Arial</vt:lpstr>
      <vt:lpstr>Calibri</vt:lpstr>
      <vt:lpstr>Calibri Light</vt:lpstr>
      <vt:lpstr>Open Sans Condensed</vt:lpstr>
      <vt:lpstr>Office Theme</vt:lpstr>
      <vt:lpstr>1_Custom Design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Ben Basnett</dc:creator>
  <cp:lastModifiedBy>Ben Basnett</cp:lastModifiedBy>
  <cp:revision>1</cp:revision>
  <dcterms:created xsi:type="dcterms:W3CDTF">2022-02-24T16:17:06Z</dcterms:created>
  <dcterms:modified xsi:type="dcterms:W3CDTF">2022-02-24T16:17:47Z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0x01010047E7EB7776655348936A38F4F0085AE8</vt:lpwstr>
  </property>
</Properties>
</file>