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</p:sldMasterIdLst>
  <p:sldIdLst>
    <p:sldId id="258" r:id="rId6"/>
    <p:sldId id="259" r:id="rId7"/>
    <p:sldId id="260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4DF096-C48E-4902-896B-CA42F27251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B1B8934-2EFB-4174-B91D-31FB5017FE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79E8B2-35BD-4B50-A3DE-3DA828336E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35A73-96BB-475D-AD7C-B6CF0E6FF1D8}" type="datetimeFigureOut">
              <a:rPr lang="en-GB" smtClean="0"/>
              <a:t>11/10/2021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D4DD2A-D8BB-4529-87A3-8E6337B788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A3A76C-0FD3-438E-8E15-7EFD7B3A7E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4C24B-730D-47D2-9258-590835EA9D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33649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1C9B15-D854-41C5-9EE9-2F154D0629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72E9C2F-0605-4F7A-B8F5-492D5EA35A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7F6701-5017-41D4-AB08-8D9137DC53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35A73-96BB-475D-AD7C-B6CF0E6FF1D8}" type="datetimeFigureOut">
              <a:rPr lang="en-GB" smtClean="0"/>
              <a:t>11/10/2021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E6DBCD-AACF-4376-A1C2-909918A939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BC58DD-31A7-4252-97CF-10DB5DD199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4C24B-730D-47D2-9258-590835EA9D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2592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B002A02-1DD4-4138-94F7-9322CA0632B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A181181-80DC-47C6-962D-A06C2DDF1E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ECD1D2-89E8-4E5C-8E30-C8236C8DD5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35A73-96BB-475D-AD7C-B6CF0E6FF1D8}" type="datetimeFigureOut">
              <a:rPr lang="en-GB" smtClean="0"/>
              <a:t>11/10/2021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33BE4C-2119-43BF-AA1C-46F17A6569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D794EE-C227-49D0-80DD-276024518C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4C24B-730D-47D2-9258-590835EA9D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50479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4"/>
          <p:cNvSpPr txBox="1">
            <a:spLocks noChangeArrowheads="1"/>
          </p:cNvSpPr>
          <p:nvPr userDrawn="1"/>
        </p:nvSpPr>
        <p:spPr bwMode="gray">
          <a:xfrm>
            <a:off x="11088564" y="452637"/>
            <a:ext cx="1056379" cy="259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1067" b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8" name="TextBox 408"/>
          <p:cNvSpPr txBox="1">
            <a:spLocks noChangeArrowheads="1"/>
          </p:cNvSpPr>
          <p:nvPr userDrawn="1"/>
        </p:nvSpPr>
        <p:spPr bwMode="auto">
          <a:xfrm>
            <a:off x="142411" y="6262480"/>
            <a:ext cx="7585771" cy="676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800"/>
              </a:spcBef>
            </a:pP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933" baseline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pic>
        <p:nvPicPr>
          <p:cNvPr id="9" name="Picture 8" descr="people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660" y="1508787"/>
            <a:ext cx="3135945" cy="3890328"/>
          </a:xfrm>
          <a:prstGeom prst="rect">
            <a:avLst/>
          </a:prstGeom>
        </p:spPr>
      </p:pic>
      <p:sp>
        <p:nvSpPr>
          <p:cNvPr id="15" name="TextBox 382"/>
          <p:cNvSpPr txBox="1">
            <a:spLocks noChangeArrowheads="1"/>
          </p:cNvSpPr>
          <p:nvPr userDrawn="1"/>
        </p:nvSpPr>
        <p:spPr bwMode="gray">
          <a:xfrm>
            <a:off x="3887755" y="4005097"/>
            <a:ext cx="1824204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2133" b="1" i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pic>
        <p:nvPicPr>
          <p:cNvPr id="17" name="Picture 16" descr="scotland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349" y="1508787"/>
            <a:ext cx="3376803" cy="4475989"/>
          </a:xfrm>
          <a:prstGeom prst="rect">
            <a:avLst/>
          </a:prstGeom>
        </p:spPr>
      </p:pic>
      <p:sp>
        <p:nvSpPr>
          <p:cNvPr id="18" name="TextBox 382"/>
          <p:cNvSpPr txBox="1">
            <a:spLocks noChangeArrowheads="1"/>
          </p:cNvSpPr>
          <p:nvPr userDrawn="1"/>
        </p:nvSpPr>
        <p:spPr bwMode="gray">
          <a:xfrm>
            <a:off x="1077521" y="4389020"/>
            <a:ext cx="1897284" cy="710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Coverage of the</a:t>
            </a:r>
            <a:b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Scottish 15+ population</a:t>
            </a:r>
          </a:p>
        </p:txBody>
      </p:sp>
      <p:sp>
        <p:nvSpPr>
          <p:cNvPr id="23" name="TextBox 1"/>
          <p:cNvSpPr txBox="1"/>
          <p:nvPr userDrawn="1"/>
        </p:nvSpPr>
        <p:spPr>
          <a:xfrm>
            <a:off x="-30392" y="5836369"/>
            <a:ext cx="1901923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67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  <a:r>
              <a:rPr lang="en-GB" sz="1067" b="1" baseline="0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Scotland</a:t>
            </a:r>
            <a:endParaRPr lang="en-GB" sz="1067" b="1">
              <a:solidFill>
                <a:srgbClr val="5C5C5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409"/>
          <p:cNvSpPr txBox="1">
            <a:spLocks noChangeArrowheads="1"/>
          </p:cNvSpPr>
          <p:nvPr userDrawn="1"/>
        </p:nvSpPr>
        <p:spPr bwMode="auto">
          <a:xfrm>
            <a:off x="9360363" y="6213310"/>
            <a:ext cx="2976331" cy="53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1" name="TextBox 382">
            <a:extLst>
              <a:ext uri="{FF2B5EF4-FFF2-40B4-BE49-F238E27FC236}">
                <a16:creationId xmlns:a16="http://schemas.microsoft.com/office/drawing/2014/main" id="{93FEB12A-9232-479C-9D22-AFF72F5B3957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260074" y="1566380"/>
            <a:ext cx="5931927" cy="50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667" b="1" i="0" dirty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24" name="Picture 23" descr="newspaper.png">
            <a:extLst>
              <a:ext uri="{FF2B5EF4-FFF2-40B4-BE49-F238E27FC236}">
                <a16:creationId xmlns:a16="http://schemas.microsoft.com/office/drawing/2014/main" id="{DC5D6CD1-C70E-4E6D-BE66-9EB3080BF9D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871" y="1988839"/>
            <a:ext cx="2304256" cy="1885300"/>
          </a:xfrm>
          <a:prstGeom prst="rect">
            <a:avLst/>
          </a:prstGeom>
        </p:spPr>
      </p:pic>
      <p:sp>
        <p:nvSpPr>
          <p:cNvPr id="25" name="TextBox 382">
            <a:extLst>
              <a:ext uri="{FF2B5EF4-FFF2-40B4-BE49-F238E27FC236}">
                <a16:creationId xmlns:a16="http://schemas.microsoft.com/office/drawing/2014/main" id="{378828A9-06E6-4C8C-BB9B-11566BB552CE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966871" y="3648174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pic>
        <p:nvPicPr>
          <p:cNvPr id="26" name="Picture 25" descr="mobile.png">
            <a:extLst>
              <a:ext uri="{FF2B5EF4-FFF2-40B4-BE49-F238E27FC236}">
                <a16:creationId xmlns:a16="http://schemas.microsoft.com/office/drawing/2014/main" id="{DD7556A6-37DC-46B1-9BA3-401DF2C29422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2468" y="3926376"/>
            <a:ext cx="1097787" cy="1824203"/>
          </a:xfrm>
          <a:prstGeom prst="rect">
            <a:avLst/>
          </a:prstGeom>
        </p:spPr>
      </p:pic>
      <p:pic>
        <p:nvPicPr>
          <p:cNvPr id="37" name="Picture 36" descr="tablet.png">
            <a:extLst>
              <a:ext uri="{FF2B5EF4-FFF2-40B4-BE49-F238E27FC236}">
                <a16:creationId xmlns:a16="http://schemas.microsoft.com/office/drawing/2014/main" id="{CEA4C34F-2BAF-44F3-B6DB-89C7BF2E3DE6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6779" y="3996575"/>
            <a:ext cx="1261720" cy="1792972"/>
          </a:xfrm>
          <a:prstGeom prst="rect">
            <a:avLst/>
          </a:prstGeom>
        </p:spPr>
      </p:pic>
      <p:sp>
        <p:nvSpPr>
          <p:cNvPr id="38" name="TextBox 382">
            <a:extLst>
              <a:ext uri="{FF2B5EF4-FFF2-40B4-BE49-F238E27FC236}">
                <a16:creationId xmlns:a16="http://schemas.microsoft.com/office/drawing/2014/main" id="{02672E18-6EC8-4714-9E2F-096A4CA8F9ED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9606726" y="5669826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39" name="TextBox 382">
            <a:extLst>
              <a:ext uri="{FF2B5EF4-FFF2-40B4-BE49-F238E27FC236}">
                <a16:creationId xmlns:a16="http://schemas.microsoft.com/office/drawing/2014/main" id="{4CAE7515-77A8-4223-9DEB-B361A3F96C64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869858" y="5647831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  <a:endParaRPr lang="en-GB" altLang="en-US" sz="2133" b="1" i="0" dirty="0">
              <a:solidFill>
                <a:srgbClr val="64AA27"/>
              </a:solidFill>
              <a:latin typeface="Arial"/>
              <a:cs typeface="Arial"/>
            </a:endParaRPr>
          </a:p>
        </p:txBody>
      </p:sp>
      <p:sp>
        <p:nvSpPr>
          <p:cNvPr id="40" name="TextBox 382">
            <a:extLst>
              <a:ext uri="{FF2B5EF4-FFF2-40B4-BE49-F238E27FC236}">
                <a16:creationId xmlns:a16="http://schemas.microsoft.com/office/drawing/2014/main" id="{DAB65382-9653-4FCD-8CB1-2B86210DF057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122847" y="5658829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64AA27"/>
                </a:solidFill>
                <a:latin typeface="Arial"/>
                <a:cs typeface="Arial"/>
              </a:rPr>
              <a:t>Computer </a:t>
            </a:r>
          </a:p>
        </p:txBody>
      </p:sp>
      <p:pic>
        <p:nvPicPr>
          <p:cNvPr id="41" name="Picture 40" descr="Icon&#10;&#10;Description automatically generated">
            <a:extLst>
              <a:ext uri="{FF2B5EF4-FFF2-40B4-BE49-F238E27FC236}">
                <a16:creationId xmlns:a16="http://schemas.microsoft.com/office/drawing/2014/main" id="{C47E49E9-2AE7-4C46-A4F2-4BF2860C4752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321" y="4296567"/>
            <a:ext cx="1401368" cy="1372621"/>
          </a:xfrm>
          <a:prstGeom prst="rect">
            <a:avLst/>
          </a:prstGeom>
        </p:spPr>
      </p:pic>
      <p:sp>
        <p:nvSpPr>
          <p:cNvPr id="42" name="TextBox 382">
            <a:extLst>
              <a:ext uri="{FF2B5EF4-FFF2-40B4-BE49-F238E27FC236}">
                <a16:creationId xmlns:a16="http://schemas.microsoft.com/office/drawing/2014/main" id="{10AD3A4E-D65B-4054-A0DA-94F671F744CD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9393278" y="3589250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pic>
        <p:nvPicPr>
          <p:cNvPr id="43" name="Picture 42" descr="Icon&#10;&#10;Description automatically generated">
            <a:extLst>
              <a:ext uri="{FF2B5EF4-FFF2-40B4-BE49-F238E27FC236}">
                <a16:creationId xmlns:a16="http://schemas.microsoft.com/office/drawing/2014/main" id="{9567A423-571C-4AF2-B529-90EA4A6BD219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5403" y="2262726"/>
            <a:ext cx="1403995" cy="1314204"/>
          </a:xfrm>
          <a:prstGeom prst="rect">
            <a:avLst/>
          </a:prstGeom>
        </p:spPr>
      </p:pic>
      <p:sp>
        <p:nvSpPr>
          <p:cNvPr id="44" name="TextBox 382">
            <a:extLst>
              <a:ext uri="{FF2B5EF4-FFF2-40B4-BE49-F238E27FC236}">
                <a16:creationId xmlns:a16="http://schemas.microsoft.com/office/drawing/2014/main" id="{23AEEC46-373D-4F91-9FCE-6B8884673414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0" y="129879"/>
            <a:ext cx="12192000" cy="38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US" sz="1867" b="0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PAMCo Bridge 3 2021 July'19 - June'21 print data fused with July'21 iris data</a:t>
            </a:r>
            <a:endParaRPr lang="en-GB" altLang="en-US" sz="1867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1110551-294F-420E-84A3-D54A46CBDD45}"/>
              </a:ext>
            </a:extLst>
          </p:cNvPr>
          <p:cNvSpPr txBox="1"/>
          <p:nvPr userDrawn="1"/>
        </p:nvSpPr>
        <p:spPr>
          <a:xfrm>
            <a:off x="3047941" y="426169"/>
            <a:ext cx="60961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4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Friday 29</a:t>
            </a:r>
            <a:r>
              <a:rPr lang="en-GB" sz="1400" baseline="300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th</a:t>
            </a:r>
            <a:r>
              <a:rPr lang="en-GB" sz="14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October 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2021</a:t>
            </a:r>
          </a:p>
        </p:txBody>
      </p:sp>
    </p:spTree>
    <p:extLst>
      <p:ext uri="{BB962C8B-B14F-4D97-AF65-F5344CB8AC3E}">
        <p14:creationId xmlns:p14="http://schemas.microsoft.com/office/powerpoint/2010/main" val="10601379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4"/>
          <p:cNvSpPr txBox="1">
            <a:spLocks noChangeArrowheads="1"/>
          </p:cNvSpPr>
          <p:nvPr userDrawn="1"/>
        </p:nvSpPr>
        <p:spPr bwMode="gray">
          <a:xfrm>
            <a:off x="11088564" y="452637"/>
            <a:ext cx="1056379" cy="259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1067" b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20" name="TextBox 408"/>
          <p:cNvSpPr txBox="1">
            <a:spLocks noChangeArrowheads="1"/>
          </p:cNvSpPr>
          <p:nvPr userDrawn="1"/>
        </p:nvSpPr>
        <p:spPr bwMode="auto">
          <a:xfrm>
            <a:off x="142411" y="6262480"/>
            <a:ext cx="7585771" cy="676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800"/>
              </a:spcBef>
            </a:pP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933" baseline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sp>
        <p:nvSpPr>
          <p:cNvPr id="21" name="TextBox 409"/>
          <p:cNvSpPr txBox="1">
            <a:spLocks noChangeArrowheads="1"/>
          </p:cNvSpPr>
          <p:nvPr userDrawn="1"/>
        </p:nvSpPr>
        <p:spPr bwMode="auto">
          <a:xfrm>
            <a:off x="9360363" y="6213310"/>
            <a:ext cx="2976331" cy="53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23" name="Picture 22" descr="uk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0" y="1028733"/>
            <a:ext cx="3304176" cy="5170984"/>
          </a:xfrm>
          <a:prstGeom prst="rect">
            <a:avLst/>
          </a:prstGeom>
        </p:spPr>
      </p:pic>
      <p:pic>
        <p:nvPicPr>
          <p:cNvPr id="24" name="Picture 23" descr="people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668" y="1604797"/>
            <a:ext cx="3135945" cy="3890328"/>
          </a:xfrm>
          <a:prstGeom prst="rect">
            <a:avLst/>
          </a:prstGeom>
        </p:spPr>
      </p:pic>
      <p:sp>
        <p:nvSpPr>
          <p:cNvPr id="36" name="TextBox 382"/>
          <p:cNvSpPr txBox="1">
            <a:spLocks noChangeArrowheads="1"/>
          </p:cNvSpPr>
          <p:nvPr userDrawn="1"/>
        </p:nvSpPr>
        <p:spPr bwMode="gray">
          <a:xfrm>
            <a:off x="3910615" y="4064545"/>
            <a:ext cx="1824204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2133" b="1" i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sp>
        <p:nvSpPr>
          <p:cNvPr id="37" name="TextBox 382"/>
          <p:cNvSpPr txBox="1">
            <a:spLocks noChangeArrowheads="1"/>
          </p:cNvSpPr>
          <p:nvPr userDrawn="1"/>
        </p:nvSpPr>
        <p:spPr bwMode="gray">
          <a:xfrm>
            <a:off x="1550000" y="5062789"/>
            <a:ext cx="1824203" cy="505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Coverage of GB 15+</a:t>
            </a:r>
            <a:b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population</a:t>
            </a:r>
          </a:p>
        </p:txBody>
      </p:sp>
      <p:sp>
        <p:nvSpPr>
          <p:cNvPr id="25" name="TextBox 1"/>
          <p:cNvSpPr txBox="1"/>
          <p:nvPr userDrawn="1"/>
        </p:nvSpPr>
        <p:spPr>
          <a:xfrm>
            <a:off x="-41030" y="5829535"/>
            <a:ext cx="1537099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67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</a:p>
        </p:txBody>
      </p:sp>
      <p:pic>
        <p:nvPicPr>
          <p:cNvPr id="27" name="Picture 26" descr="mobile.png">
            <a:extLst>
              <a:ext uri="{FF2B5EF4-FFF2-40B4-BE49-F238E27FC236}">
                <a16:creationId xmlns:a16="http://schemas.microsoft.com/office/drawing/2014/main" id="{69A4F873-86F1-4B68-AC11-834285CCEBA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2468" y="3926376"/>
            <a:ext cx="1097787" cy="1824203"/>
          </a:xfrm>
          <a:prstGeom prst="rect">
            <a:avLst/>
          </a:prstGeom>
        </p:spPr>
      </p:pic>
      <p:pic>
        <p:nvPicPr>
          <p:cNvPr id="28" name="Picture 27" descr="tablet.png">
            <a:extLst>
              <a:ext uri="{FF2B5EF4-FFF2-40B4-BE49-F238E27FC236}">
                <a16:creationId xmlns:a16="http://schemas.microsoft.com/office/drawing/2014/main" id="{DC540A32-AF4B-402A-A2CC-B24B3477CF03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6779" y="3996575"/>
            <a:ext cx="1261720" cy="1792972"/>
          </a:xfrm>
          <a:prstGeom prst="rect">
            <a:avLst/>
          </a:prstGeom>
        </p:spPr>
      </p:pic>
      <p:sp>
        <p:nvSpPr>
          <p:cNvPr id="29" name="TextBox 382">
            <a:extLst>
              <a:ext uri="{FF2B5EF4-FFF2-40B4-BE49-F238E27FC236}">
                <a16:creationId xmlns:a16="http://schemas.microsoft.com/office/drawing/2014/main" id="{39DD4907-CDD6-47E1-B6FC-2FB8AB6DDD22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9606726" y="5637278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30" name="TextBox 382">
            <a:extLst>
              <a:ext uri="{FF2B5EF4-FFF2-40B4-BE49-F238E27FC236}">
                <a16:creationId xmlns:a16="http://schemas.microsoft.com/office/drawing/2014/main" id="{5E3F4487-D1D1-495A-8795-5AF0E2758A9F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869858" y="5637278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31" name="TextBox 382">
            <a:extLst>
              <a:ext uri="{FF2B5EF4-FFF2-40B4-BE49-F238E27FC236}">
                <a16:creationId xmlns:a16="http://schemas.microsoft.com/office/drawing/2014/main" id="{065553F8-EA79-43C1-8EB5-037195F847E2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9393278" y="3589250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sp>
        <p:nvSpPr>
          <p:cNvPr id="32" name="TextBox 382">
            <a:extLst>
              <a:ext uri="{FF2B5EF4-FFF2-40B4-BE49-F238E27FC236}">
                <a16:creationId xmlns:a16="http://schemas.microsoft.com/office/drawing/2014/main" id="{F93FB4F9-43AF-4154-8E5F-C33A15D7F920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260074" y="1566380"/>
            <a:ext cx="5931927" cy="50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667" b="1" i="0" dirty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33" name="Picture 32" descr="newspaper.png">
            <a:extLst>
              <a:ext uri="{FF2B5EF4-FFF2-40B4-BE49-F238E27FC236}">
                <a16:creationId xmlns:a16="http://schemas.microsoft.com/office/drawing/2014/main" id="{73E033E0-FD19-4D95-B76B-AFF9A46F014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871" y="1988839"/>
            <a:ext cx="2304256" cy="1885300"/>
          </a:xfrm>
          <a:prstGeom prst="rect">
            <a:avLst/>
          </a:prstGeom>
        </p:spPr>
      </p:pic>
      <p:sp>
        <p:nvSpPr>
          <p:cNvPr id="34" name="TextBox 382">
            <a:extLst>
              <a:ext uri="{FF2B5EF4-FFF2-40B4-BE49-F238E27FC236}">
                <a16:creationId xmlns:a16="http://schemas.microsoft.com/office/drawing/2014/main" id="{8319DCD2-36E3-4501-8C47-96A60DE2D475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966871" y="3648174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sp>
        <p:nvSpPr>
          <p:cNvPr id="35" name="TextBox 382">
            <a:extLst>
              <a:ext uri="{FF2B5EF4-FFF2-40B4-BE49-F238E27FC236}">
                <a16:creationId xmlns:a16="http://schemas.microsoft.com/office/drawing/2014/main" id="{9543110D-B964-4A6E-802A-9A30AF44FE20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096000" y="5669221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64AA27"/>
                </a:solidFill>
                <a:latin typeface="Arial"/>
                <a:cs typeface="Arial"/>
              </a:rPr>
              <a:t>Computer</a:t>
            </a:r>
          </a:p>
        </p:txBody>
      </p:sp>
      <p:pic>
        <p:nvPicPr>
          <p:cNvPr id="38" name="Picture 37" descr="Icon&#10;&#10;Description automatically generated">
            <a:extLst>
              <a:ext uri="{FF2B5EF4-FFF2-40B4-BE49-F238E27FC236}">
                <a16:creationId xmlns:a16="http://schemas.microsoft.com/office/drawing/2014/main" id="{3E4E6A28-A8CD-46B4-92BB-0813000D860F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321" y="4296567"/>
            <a:ext cx="1401368" cy="1372621"/>
          </a:xfrm>
          <a:prstGeom prst="rect">
            <a:avLst/>
          </a:prstGeom>
        </p:spPr>
      </p:pic>
      <p:pic>
        <p:nvPicPr>
          <p:cNvPr id="39" name="Picture 38" descr="Icon&#10;&#10;Description automatically generated">
            <a:extLst>
              <a:ext uri="{FF2B5EF4-FFF2-40B4-BE49-F238E27FC236}">
                <a16:creationId xmlns:a16="http://schemas.microsoft.com/office/drawing/2014/main" id="{172327A6-51DA-4B2E-B856-565072AD8C43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5403" y="2262726"/>
            <a:ext cx="1403995" cy="1314204"/>
          </a:xfrm>
          <a:prstGeom prst="rect">
            <a:avLst/>
          </a:prstGeom>
        </p:spPr>
      </p:pic>
      <p:sp>
        <p:nvSpPr>
          <p:cNvPr id="49" name="TextBox 382">
            <a:extLst>
              <a:ext uri="{FF2B5EF4-FFF2-40B4-BE49-F238E27FC236}">
                <a16:creationId xmlns:a16="http://schemas.microsoft.com/office/drawing/2014/main" id="{66CF3E46-AFB1-40B9-8A50-64E861C9C12A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0" y="121175"/>
            <a:ext cx="12192000" cy="628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106424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67" b="0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PAMCo Bridge 3 2021 July'19 - June'21 print data fused with July'21 iris data</a:t>
            </a:r>
            <a:endParaRPr lang="en-GB" altLang="en-US" sz="1867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altLang="en-US" sz="1600" b="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ADEA3EC-82E7-4E9D-BD8C-AFA93BF8B151}"/>
              </a:ext>
            </a:extLst>
          </p:cNvPr>
          <p:cNvSpPr txBox="1"/>
          <p:nvPr userDrawn="1"/>
        </p:nvSpPr>
        <p:spPr>
          <a:xfrm>
            <a:off x="3130038" y="437185"/>
            <a:ext cx="59319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4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Friday 29</a:t>
            </a:r>
            <a:r>
              <a:rPr lang="en-GB" sz="1400" baseline="300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th</a:t>
            </a:r>
            <a:r>
              <a:rPr lang="en-GB" sz="14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October 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2021</a:t>
            </a:r>
          </a:p>
        </p:txBody>
      </p:sp>
    </p:spTree>
    <p:extLst>
      <p:ext uri="{BB962C8B-B14F-4D97-AF65-F5344CB8AC3E}">
        <p14:creationId xmlns:p14="http://schemas.microsoft.com/office/powerpoint/2010/main" val="2183153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D61C7C-38B9-45B3-901E-16875AE5D9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9616D9-154F-4AD4-8029-9BF59346D4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A1BB1A-BB66-491A-9EC7-3395F691A3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35A73-96BB-475D-AD7C-B6CF0E6FF1D8}" type="datetimeFigureOut">
              <a:rPr lang="en-GB" smtClean="0"/>
              <a:t>11/10/2021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E60175-28B2-4052-AD77-804EB16513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2C34FD-A5ED-4958-85B7-ADF6FD6EAD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4C24B-730D-47D2-9258-590835EA9D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58661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862E3E-C939-41EA-B882-6A611EB652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2EA14B-DFFE-423A-B8B9-1293FDD0F0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99CF36-2885-4F3C-9DCC-9FA5FB7411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35A73-96BB-475D-AD7C-B6CF0E6FF1D8}" type="datetimeFigureOut">
              <a:rPr lang="en-GB" smtClean="0"/>
              <a:t>11/10/2021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2C6F5B-5036-4C47-A280-EC08954D5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8358AE-3F20-4DC4-88BC-C51A1EDA91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4C24B-730D-47D2-9258-590835EA9D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224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76FCE9-7C4D-4612-8AC0-9857998C67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7AB462-91CC-4669-963D-D9DD3CA7C5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6B8B916-CA53-4BE7-9574-8140A9F3E9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5F7A5C-D1B4-414F-AA5B-3B5C6B15AD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35A73-96BB-475D-AD7C-B6CF0E6FF1D8}" type="datetimeFigureOut">
              <a:rPr lang="en-GB" smtClean="0"/>
              <a:t>11/10/2021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914839-F45A-49E8-AF33-BEF7E946E3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740600-5A01-4BA4-8587-BD6AB63B56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4C24B-730D-47D2-9258-590835EA9D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20802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78ED70-E783-4028-83EF-A818564521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0E7A4C-5215-44AA-AE45-9DCB352961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285C2DA-1F59-4866-B706-49E2D4C90B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686FD7B-F4B0-4F84-9AD3-EBC2F3F632F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62985BB-3042-458C-933C-64A86490B5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EB5B123-8F3F-4BCE-B3BF-EB98CA9C8B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35A73-96BB-475D-AD7C-B6CF0E6FF1D8}" type="datetimeFigureOut">
              <a:rPr lang="en-GB" smtClean="0"/>
              <a:t>11/10/2021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5A42859-586F-47FD-999C-1BF6F9D5D9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71EC73B-ECAE-42A5-BB1D-0B20EC385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4C24B-730D-47D2-9258-590835EA9D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2184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4696AD-D2B1-49D4-B6EC-D0EA67AEA7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B3E834E-F7E1-4B64-83FD-23AAD4A5F7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35A73-96BB-475D-AD7C-B6CF0E6FF1D8}" type="datetimeFigureOut">
              <a:rPr lang="en-GB" smtClean="0"/>
              <a:t>11/10/2021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F9EE9E-2CAC-453C-9FF0-0CF5D9BB5E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3ECB04-8211-4FBF-9FB1-08C1B85007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4C24B-730D-47D2-9258-590835EA9D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7795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6912909-7997-4EDD-8D0B-208433848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35A73-96BB-475D-AD7C-B6CF0E6FF1D8}" type="datetimeFigureOut">
              <a:rPr lang="en-GB" smtClean="0"/>
              <a:t>11/10/2021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7ABC098-F8F5-4F72-A3A2-7E831FE5FE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D4DA46-07E8-4836-AECB-6576C7BDC1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4C24B-730D-47D2-9258-590835EA9D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9982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208D50-F14B-4012-958E-0723AEC53E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7DCCD7-2206-4041-BB31-C473856112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AE0543-A825-4766-893B-E33767A079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1F13B4-455F-4D9F-A347-33115E7818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35A73-96BB-475D-AD7C-B6CF0E6FF1D8}" type="datetimeFigureOut">
              <a:rPr lang="en-GB" smtClean="0"/>
              <a:t>11/10/2021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46CF62-B80D-41F4-A99C-6ACA3BD23F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366FFB-72F4-4CE2-9256-142F959DC1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4C24B-730D-47D2-9258-590835EA9D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4374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D7FBD7-D30C-4F5E-8FC1-CC611C8182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C139D74-C67B-485B-A102-59FC5489CB4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620E3B-3264-4826-BC3E-02E36BE6B6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EAB3FA-E75D-4BB9-B094-555903332E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35A73-96BB-475D-AD7C-B6CF0E6FF1D8}" type="datetimeFigureOut">
              <a:rPr lang="en-GB" smtClean="0"/>
              <a:t>11/10/2021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A02A7F-10BC-47FA-904B-0AFEDB6A19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A7C7A0-08FC-4396-AECF-A8D8095907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4C24B-730D-47D2-9258-590835EA9D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32345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749035F-3F4E-480C-9201-A655BE78B5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350D4F-186E-4D50-8A55-E40AD20CBC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AA59D0-12EB-445C-B3DF-294EA975C10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E35A73-96BB-475D-AD7C-B6CF0E6FF1D8}" type="datetimeFigureOut">
              <a:rPr lang="en-GB" smtClean="0"/>
              <a:t>11/10/2021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B5D5E0-06EB-4E5A-872C-8A471E7607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0E74E3-BC90-4EEB-91F6-EEFB8F2A21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34C24B-730D-47D2-9258-590835EA9D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7808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16425" y="0"/>
            <a:ext cx="12208428" cy="740701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03876" tIns="51937" rIns="103876" bIns="51937"/>
          <a:lstStyle/>
          <a:p>
            <a:endParaRPr lang="en-US" sz="2400"/>
          </a:p>
        </p:txBody>
      </p:sp>
      <p:sp>
        <p:nvSpPr>
          <p:cNvPr id="8" name="Rectangle 7"/>
          <p:cNvSpPr/>
          <p:nvPr userDrawn="1"/>
        </p:nvSpPr>
        <p:spPr>
          <a:xfrm>
            <a:off x="-19141" y="6117300"/>
            <a:ext cx="12211141" cy="740701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03876" tIns="51937" rIns="103876" bIns="51937"/>
          <a:lstStyle/>
          <a:p>
            <a:endParaRPr lang="en-US" sz="2400"/>
          </a:p>
        </p:txBody>
      </p:sp>
      <p:pic>
        <p:nvPicPr>
          <p:cNvPr id="9" name="Picture 8" descr="logo2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39" y="164637"/>
            <a:ext cx="1335005" cy="384043"/>
          </a:xfrm>
          <a:prstGeom prst="rect">
            <a:avLst/>
          </a:prstGeom>
        </p:spPr>
      </p:pic>
      <p:pic>
        <p:nvPicPr>
          <p:cNvPr id="10" name="Picture 9" descr="lines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0585" y="5"/>
            <a:ext cx="569663" cy="657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3118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3" Type="http://schemas.openxmlformats.org/officeDocument/2006/relationships/image" Target="../media/image12.emf"/><Relationship Id="rId7" Type="http://schemas.openxmlformats.org/officeDocument/2006/relationships/image" Target="../media/image16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emf"/><Relationship Id="rId3" Type="http://schemas.openxmlformats.org/officeDocument/2006/relationships/image" Target="../media/image19.emf"/><Relationship Id="rId7" Type="http://schemas.openxmlformats.org/officeDocument/2006/relationships/image" Target="../media/image23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2.emf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emf"/><Relationship Id="rId3" Type="http://schemas.openxmlformats.org/officeDocument/2006/relationships/image" Target="../media/image26.emf"/><Relationship Id="rId7" Type="http://schemas.openxmlformats.org/officeDocument/2006/relationships/image" Target="../media/image1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8.emf"/><Relationship Id="rId5" Type="http://schemas.openxmlformats.org/officeDocument/2006/relationships/image" Target="../media/image21.emf"/><Relationship Id="rId4" Type="http://schemas.openxmlformats.org/officeDocument/2006/relationships/image" Target="../media/image2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 dirty="0">
                <a:solidFill>
                  <a:srgbClr val="5C5C5B"/>
                </a:solidFill>
                <a:latin typeface="Arial"/>
                <a:cs typeface="Arial"/>
              </a:rPr>
              <a:t>Newsbrands (Qualities)</a:t>
            </a:r>
          </a:p>
        </p:txBody>
      </p:sp>
      <p:sp>
        <p:nvSpPr>
          <p:cNvPr id="5" name="TextBox 382"/>
          <p:cNvSpPr txBox="1">
            <a:spLocks noChangeArrowheads="1"/>
          </p:cNvSpPr>
          <p:nvPr/>
        </p:nvSpPr>
        <p:spPr bwMode="gray">
          <a:xfrm>
            <a:off x="7824192" y="2401339"/>
            <a:ext cx="960107" cy="50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endParaRPr lang="en-GB" altLang="en-US" sz="2667" b="1" dirty="0">
              <a:solidFill>
                <a:srgbClr val="1298E3"/>
              </a:solidFill>
              <a:latin typeface="Arial"/>
              <a:cs typeface="Arial"/>
            </a:endParaRPr>
          </a:p>
        </p:txBody>
      </p:sp>
      <p:sp>
        <p:nvSpPr>
          <p:cNvPr id="6" name="TextBox 382"/>
          <p:cNvSpPr txBox="1">
            <a:spLocks noChangeArrowheads="1"/>
          </p:cNvSpPr>
          <p:nvPr/>
        </p:nvSpPr>
        <p:spPr bwMode="gray">
          <a:xfrm>
            <a:off x="9936427" y="2529507"/>
            <a:ext cx="1536171" cy="50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endParaRPr lang="en-GB" altLang="en-US" sz="2667" b="1" dirty="0">
              <a:solidFill>
                <a:srgbClr val="CA2477"/>
              </a:solidFill>
              <a:latin typeface="Arial"/>
              <a:cs typeface="Arial"/>
            </a:endParaRPr>
          </a:p>
        </p:txBody>
      </p:sp>
      <p:sp>
        <p:nvSpPr>
          <p:cNvPr id="7" name="TextBox 382"/>
          <p:cNvSpPr txBox="1">
            <a:spLocks noChangeArrowheads="1"/>
          </p:cNvSpPr>
          <p:nvPr/>
        </p:nvSpPr>
        <p:spPr bwMode="gray">
          <a:xfrm>
            <a:off x="10312671" y="4630479"/>
            <a:ext cx="864096" cy="50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endParaRPr lang="en-GB" altLang="en-US" sz="2667" b="1">
              <a:solidFill>
                <a:srgbClr val="64AA27"/>
              </a:solidFill>
              <a:latin typeface="Arial"/>
              <a:cs typeface="Arial"/>
            </a:endParaRPr>
          </a:p>
        </p:txBody>
      </p:sp>
      <p:sp>
        <p:nvSpPr>
          <p:cNvPr id="8" name="TextBox 382"/>
          <p:cNvSpPr txBox="1">
            <a:spLocks noChangeArrowheads="1"/>
          </p:cNvSpPr>
          <p:nvPr/>
        </p:nvSpPr>
        <p:spPr bwMode="gray">
          <a:xfrm>
            <a:off x="7728182" y="4771346"/>
            <a:ext cx="768085" cy="38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endParaRPr lang="en-GB" altLang="en-US" sz="1867" b="1" dirty="0">
              <a:solidFill>
                <a:srgbClr val="64AA27"/>
              </a:solidFill>
              <a:latin typeface="Arial"/>
              <a:cs typeface="Arial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54397C24-CB34-4018-AE55-6B478118C8C8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871531" y="4460227"/>
            <a:ext cx="1206500" cy="6223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40CDB13-5044-44CE-9686-0D599850FD0E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983766" y="3525011"/>
            <a:ext cx="1968500" cy="6223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F459119-EF88-4ED9-88C7-30840CB7D6EE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897845" y="2500129"/>
            <a:ext cx="812800" cy="4064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7052A636-B896-4ED1-A994-EEDFA01F604F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764683" y="4568176"/>
            <a:ext cx="895349" cy="4064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6FA60CEA-B200-4143-9994-32FC0B1218E4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496267" y="4630508"/>
            <a:ext cx="1039284" cy="4064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41F51660-9CE2-4FC1-B0A0-8971FF508257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333452" y="4729269"/>
            <a:ext cx="812800" cy="4064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9A392E47-FCD1-4CC3-A309-66178A21035E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10333452" y="2407587"/>
            <a:ext cx="863600" cy="39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75165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 dirty="0">
                <a:solidFill>
                  <a:srgbClr val="5C5C5B"/>
                </a:solidFill>
                <a:latin typeface="Arial"/>
                <a:cs typeface="Arial"/>
              </a:rPr>
              <a:t>Newsbrands (Mid Markets)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133EE87-583C-4FCB-80B3-0D4B684E681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871531" y="4461999"/>
            <a:ext cx="1206500" cy="6223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FCD0582-B5A8-48BE-B404-695433585529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983766" y="3525011"/>
            <a:ext cx="1968500" cy="6223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E5CA74B-4B69-4A39-84E8-DC3CB4BE4EA9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920203" y="2488567"/>
            <a:ext cx="812800" cy="4064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CB8DED6-4F1E-4BBB-B8F9-898FD19907B2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738792" y="4569948"/>
            <a:ext cx="893233" cy="4064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40D98CE-DAF7-4199-BE0A-CF7637002173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456605" y="4692705"/>
            <a:ext cx="1039283" cy="406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ECD8232-C403-4B2A-BC7E-811B964B9C1F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320469" y="4692705"/>
            <a:ext cx="812800" cy="4064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0EB635B-22FD-46C4-AAEC-7AABDF445E22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10295069" y="2366007"/>
            <a:ext cx="863600" cy="39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6961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 dirty="0">
                <a:solidFill>
                  <a:srgbClr val="5C5C5B"/>
                </a:solidFill>
                <a:latin typeface="Arial"/>
                <a:cs typeface="Arial"/>
              </a:rPr>
              <a:t>Newsbrands (Populars)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E9B6FDD-648F-46BD-B469-2C8C930B2A1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871531" y="4463989"/>
            <a:ext cx="1206500" cy="6223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85DC1FC-62C0-462E-9A31-D4D9735289F0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983766" y="3525011"/>
            <a:ext cx="1968500" cy="6223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4580E75-6C2F-4497-930B-BFA78B8265CC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920203" y="2489561"/>
            <a:ext cx="812800" cy="4064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04ABA6D-26E6-4473-92AD-D0B030DB8177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762251" y="4571937"/>
            <a:ext cx="897467" cy="4064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0B72B81-BC64-4F31-931D-82BF9246D011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504659" y="4679888"/>
            <a:ext cx="1039284" cy="406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030683E-8C2C-4405-8C20-4975DDC73650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336359" y="4679888"/>
            <a:ext cx="812800" cy="4064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ACF7F1B-F7C1-426D-AA59-0CBEE2017492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10285559" y="2353036"/>
            <a:ext cx="863600" cy="39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9462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7E7EB7776655348936A38F4F0085AE8" ma:contentTypeVersion="7" ma:contentTypeDescription="Create a new document." ma:contentTypeScope="" ma:versionID="0878ae1b8152b6bafbd3e265b642b6b9">
  <xsd:schema xmlns:xsd="http://www.w3.org/2001/XMLSchema" xmlns:xs="http://www.w3.org/2001/XMLSchema" xmlns:p="http://schemas.microsoft.com/office/2006/metadata/properties" xmlns:ns2="b2a01d73-8935-4eb2-a87a-2289ff5b8144" targetNamespace="http://schemas.microsoft.com/office/2006/metadata/properties" ma:root="true" ma:fieldsID="71133dd56818c70b935735fb4f6c64a6" ns2:_="">
    <xsd:import namespace="b2a01d73-8935-4eb2-a87a-2289ff5b814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a01d73-8935-4eb2-a87a-2289ff5b814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F071589-D909-49B1-BBCD-D4D435BEAD5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2a01d73-8935-4eb2-a87a-2289ff5b814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0D733FA-9DBA-4523-9ACA-D13C77FC770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DA7DAA0-782A-4942-88F8-3138C5C2DFF7}">
  <ds:schemaRefs>
    <ds:schemaRef ds:uri="http://www.w3.org/XML/1998/namespace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schemas.microsoft.com/office/2006/documentManagement/types"/>
    <ds:schemaRef ds:uri="http://purl.org/dc/terms/"/>
    <ds:schemaRef ds:uri="b2a01d73-8935-4eb2-a87a-2289ff5b8144"/>
    <ds:schemaRef ds:uri="http://schemas.microsoft.com/office/infopath/2007/PartnerControl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</Words>
  <Application>Microsoft Office PowerPoint</Application>
  <PresentationFormat>Widescreen</PresentationFormat>
  <Paragraphs>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Open Sans Condensed</vt:lpstr>
      <vt:lpstr>Office Theme</vt:lpstr>
      <vt:lpstr>1_Custom Design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 Basnett</dc:creator>
  <cp:lastModifiedBy>Ben Basnett</cp:lastModifiedBy>
  <cp:revision>1</cp:revision>
  <dcterms:created xsi:type="dcterms:W3CDTF">2021-10-11T09:51:27Z</dcterms:created>
  <dcterms:modified xsi:type="dcterms:W3CDTF">2021-10-11T09:52:06Z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0x01010047E7EB7776655348936A38F4F0085AE8</vt:lpwstr>
  </property>
</Properties>
</file>